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880" r:id="rId2"/>
    <p:sldId id="258" r:id="rId3"/>
    <p:sldId id="257" r:id="rId4"/>
    <p:sldId id="873" r:id="rId5"/>
    <p:sldId id="259" r:id="rId6"/>
    <p:sldId id="261" r:id="rId7"/>
    <p:sldId id="869" r:id="rId8"/>
    <p:sldId id="870" r:id="rId9"/>
    <p:sldId id="871" r:id="rId10"/>
    <p:sldId id="872" r:id="rId11"/>
    <p:sldId id="874" r:id="rId12"/>
    <p:sldId id="875" r:id="rId13"/>
    <p:sldId id="876" r:id="rId14"/>
    <p:sldId id="877" r:id="rId15"/>
    <p:sldId id="884" r:id="rId16"/>
    <p:sldId id="878" r:id="rId17"/>
    <p:sldId id="885" r:id="rId18"/>
    <p:sldId id="882" r:id="rId19"/>
    <p:sldId id="881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miła Stopińska" initials="D" lastIdx="6" clrIdx="0">
    <p:extLst>
      <p:ext uri="{19B8F6BF-5375-455C-9EA6-DF929625EA0E}">
        <p15:presenceInfo xmlns:p15="http://schemas.microsoft.com/office/powerpoint/2012/main" userId="Ludmiła Stopiń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B83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25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B386D-0441-45B0-A78D-B158B8BB0335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4D6E4-F540-4F37-B302-7B0695248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7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27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146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61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88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4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4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21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5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566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49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894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C0412-8B8C-4E2A-8687-400F57BA31FC}" type="datetimeFigureOut">
              <a:rPr lang="pl-PL" smtClean="0"/>
              <a:t>17.08.2022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76ED-54B2-4D0F-A92C-F6E2827AC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09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ke.gov.p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ziennikustaw.gov.pl/D2022000124601.pdf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dziennikustaw.gov.pl/D202200016980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cke.gov.pl/egzamin-maturalny/egzamin-maturalny-w-formule-2023/informatory/" TargetMode="External"/><Relationship Id="rId4" Type="http://schemas.openxmlformats.org/officeDocument/2006/relationships/hyperlink" Target="https://cke.gov.pl/egzamin-maturalny/egzamin-w-nowej-formule/informator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338062" y="2438745"/>
            <a:ext cx="1112421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endParaRPr lang="pl-PL" sz="3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Najważniejsze zmiany w zasadach organizowania i przeprowadzania egzaminu maturalnego w obu formułach, tj.</a:t>
            </a:r>
          </a:p>
          <a:p>
            <a:pPr marL="457200" indent="-457200">
              <a:buAutoNum type="arabicParenR"/>
            </a:pPr>
            <a:r>
              <a:rPr lang="pl-PL" sz="24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2015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(dla absolwentów 3-letniego liceum i 4-letniego technikum)</a:t>
            </a:r>
          </a:p>
          <a:p>
            <a:pPr marL="457200" indent="-457200">
              <a:buFontTx/>
              <a:buAutoNum type="arabicParenR"/>
            </a:pPr>
            <a:r>
              <a:rPr lang="pl-PL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2023 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(dla absolwentów 4-letniego liceum i 5-letniego technikum).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chemeClr val="bg2">
              <a:lumMod val="50000"/>
            </a:schemeClr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969752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 – poziom podstawowy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6679508" y="290278"/>
            <a:ext cx="5271248" cy="641992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3-letniego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4-letniego technikum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2015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FF990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FED2B28C-A763-4ABF-842C-3747D89255D4}"/>
              </a:ext>
            </a:extLst>
          </p:cNvPr>
          <p:cNvGrpSpPr/>
          <p:nvPr/>
        </p:nvGrpSpPr>
        <p:grpSpPr>
          <a:xfrm>
            <a:off x="344244" y="1608511"/>
            <a:ext cx="11606512" cy="830997"/>
            <a:chOff x="344244" y="1307295"/>
            <a:chExt cx="11606512" cy="830997"/>
          </a:xfrm>
        </p:grpSpPr>
        <p:sp>
          <p:nvSpPr>
            <p:cNvPr id="16" name="Prostokąt zaokrąglony 15"/>
            <p:cNvSpPr/>
            <p:nvPr/>
          </p:nvSpPr>
          <p:spPr>
            <a:xfrm>
              <a:off x="968188" y="1307295"/>
              <a:ext cx="10982568" cy="83099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zawierających ograniczony zakres wymagań podstawy programowej (np. ograniczone wymagania dotyczące funkcji i graniastosłupów, całkowita redukcja wymagań dotyczących brył obrotowych i wymagań z IV etapu edukacyjnego [LO i technikum] dotyczących ostrosłupów).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4" name="Prostokąt zaokrąglony 15">
              <a:extLst>
                <a:ext uri="{FF2B5EF4-FFF2-40B4-BE49-F238E27FC236}">
                  <a16:creationId xmlns:a16="http://schemas.microsoft.com/office/drawing/2014/main" xmlns="" id="{13C6D989-E180-408B-A6E5-A0EEB36D8453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xmlns="" id="{3346174A-C296-4429-95A3-6233F9783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xmlns="" id="{207B1635-48FA-4543-903D-A954A23C165D}"/>
              </a:ext>
            </a:extLst>
          </p:cNvPr>
          <p:cNvGrpSpPr/>
          <p:nvPr/>
        </p:nvGrpSpPr>
        <p:grpSpPr>
          <a:xfrm>
            <a:off x="344244" y="2695876"/>
            <a:ext cx="11606512" cy="578433"/>
            <a:chOff x="344244" y="2104379"/>
            <a:chExt cx="11606512" cy="578433"/>
          </a:xfrm>
        </p:grpSpPr>
        <p:grpSp>
          <p:nvGrpSpPr>
            <p:cNvPr id="25" name="Grupa 24">
              <a:extLst>
                <a:ext uri="{FF2B5EF4-FFF2-40B4-BE49-F238E27FC236}">
                  <a16:creationId xmlns:a16="http://schemas.microsoft.com/office/drawing/2014/main" xmlns="" id="{70B3A5ED-3B95-4AF3-99AD-A2D804019916}"/>
                </a:ext>
              </a:extLst>
            </p:cNvPr>
            <p:cNvGrpSpPr/>
            <p:nvPr/>
          </p:nvGrpSpPr>
          <p:grpSpPr>
            <a:xfrm>
              <a:off x="344244" y="2104379"/>
              <a:ext cx="11606512" cy="578433"/>
              <a:chOff x="344244" y="1307295"/>
              <a:chExt cx="11606512" cy="578433"/>
            </a:xfrm>
          </p:grpSpPr>
          <p:sp>
            <p:nvSpPr>
              <p:cNvPr id="26" name="Prostokąt zaokrąglony 15">
                <a:extLst>
                  <a:ext uri="{FF2B5EF4-FFF2-40B4-BE49-F238E27FC236}">
                    <a16:creationId xmlns:a16="http://schemas.microsoft.com/office/drawing/2014/main" xmlns="" id="{0360764F-BD35-44CB-B58C-EF8291689433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Czas trwania: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170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minut.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27" name="Prostokąt zaokrąglony 15">
                <a:extLst>
                  <a:ext uri="{FF2B5EF4-FFF2-40B4-BE49-F238E27FC236}">
                    <a16:creationId xmlns:a16="http://schemas.microsoft.com/office/drawing/2014/main" xmlns="" id="{480D9DB0-0F23-4280-A178-D8898B015802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xmlns="" id="{107409D4-8427-458F-B3E0-DE768AD4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56" y="2124886"/>
              <a:ext cx="537397" cy="537397"/>
            </a:xfrm>
            <a:prstGeom prst="rect">
              <a:avLst/>
            </a:prstGeom>
          </p:spPr>
        </p:pic>
      </p:grpSp>
      <p:grpSp>
        <p:nvGrpSpPr>
          <p:cNvPr id="5" name="Grupa 4">
            <a:extLst>
              <a:ext uri="{FF2B5EF4-FFF2-40B4-BE49-F238E27FC236}">
                <a16:creationId xmlns:a16="http://schemas.microsoft.com/office/drawing/2014/main" xmlns="" id="{344A2D39-E331-4494-A59E-D5E5B3E40795}"/>
              </a:ext>
            </a:extLst>
          </p:cNvPr>
          <p:cNvGrpSpPr/>
          <p:nvPr/>
        </p:nvGrpSpPr>
        <p:grpSpPr>
          <a:xfrm>
            <a:off x="344244" y="3551592"/>
            <a:ext cx="11606512" cy="578433"/>
            <a:chOff x="344244" y="2901510"/>
            <a:chExt cx="11606512" cy="578433"/>
          </a:xfrm>
        </p:grpSpPr>
        <p:grpSp>
          <p:nvGrpSpPr>
            <p:cNvPr id="29" name="Grupa 28">
              <a:extLst>
                <a:ext uri="{FF2B5EF4-FFF2-40B4-BE49-F238E27FC236}">
                  <a16:creationId xmlns:a16="http://schemas.microsoft.com/office/drawing/2014/main" xmlns="" id="{62CCE6F0-2D41-4E76-BC42-D53ACB82D4E8}"/>
                </a:ext>
              </a:extLst>
            </p:cNvPr>
            <p:cNvGrpSpPr/>
            <p:nvPr/>
          </p:nvGrpSpPr>
          <p:grpSpPr>
            <a:xfrm>
              <a:off x="344244" y="2901510"/>
              <a:ext cx="11606512" cy="578433"/>
              <a:chOff x="344244" y="1307295"/>
              <a:chExt cx="11606512" cy="578433"/>
            </a:xfrm>
          </p:grpSpPr>
          <p:sp>
            <p:nvSpPr>
              <p:cNvPr id="30" name="Prostokąt zaokrąglony 15">
                <a:extLst>
                  <a:ext uri="{FF2B5EF4-FFF2-40B4-BE49-F238E27FC236}">
                    <a16:creationId xmlns:a16="http://schemas.microsoft.com/office/drawing/2014/main" xmlns="" id="{9D8DDF03-11F8-4C3B-9346-E89676024EF3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 rozwiązanie zadań można uzyskać maksymalnie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46 punktów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w tym: 29 pkt – zadania zamknięte; 17 pkt – zadania otwarte.</a:t>
                </a:r>
              </a:p>
            </p:txBody>
          </p:sp>
          <p:sp>
            <p:nvSpPr>
              <p:cNvPr id="31" name="Prostokąt zaokrąglony 15">
                <a:extLst>
                  <a:ext uri="{FF2B5EF4-FFF2-40B4-BE49-F238E27FC236}">
                    <a16:creationId xmlns:a16="http://schemas.microsoft.com/office/drawing/2014/main" xmlns="" id="{1E391B57-B67B-4A97-A32B-F5F218F145EE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xmlns="" id="{47BFBA8C-51B0-45A6-BBAC-8E75F16B3C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49" y="2937911"/>
              <a:ext cx="505610" cy="505610"/>
            </a:xfrm>
            <a:prstGeom prst="rect">
              <a:avLst/>
            </a:prstGeom>
          </p:spPr>
        </p:pic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AC8DF111-AF75-4387-B495-DD5E5C461C5F}"/>
              </a:ext>
            </a:extLst>
          </p:cNvPr>
          <p:cNvGrpSpPr/>
          <p:nvPr/>
        </p:nvGrpSpPr>
        <p:grpSpPr>
          <a:xfrm>
            <a:off x="344244" y="4407308"/>
            <a:ext cx="11606512" cy="578433"/>
            <a:chOff x="344244" y="4106092"/>
            <a:chExt cx="11606512" cy="578433"/>
          </a:xfrm>
        </p:grpSpPr>
        <p:grpSp>
          <p:nvGrpSpPr>
            <p:cNvPr id="32" name="Grupa 31">
              <a:extLst>
                <a:ext uri="{FF2B5EF4-FFF2-40B4-BE49-F238E27FC236}">
                  <a16:creationId xmlns:a16="http://schemas.microsoft.com/office/drawing/2014/main" xmlns="" id="{A73084F2-70AE-44BB-9009-F316E1B2A2AC}"/>
                </a:ext>
              </a:extLst>
            </p:cNvPr>
            <p:cNvGrpSpPr/>
            <p:nvPr/>
          </p:nvGrpSpPr>
          <p:grpSpPr>
            <a:xfrm>
              <a:off x="344244" y="4106092"/>
              <a:ext cx="11606512" cy="578433"/>
              <a:chOff x="344244" y="1307295"/>
              <a:chExt cx="11606512" cy="578433"/>
            </a:xfrm>
          </p:grpSpPr>
          <p:sp>
            <p:nvSpPr>
              <p:cNvPr id="33" name="Prostokąt zaokrąglony 15">
                <a:extLst>
                  <a:ext uri="{FF2B5EF4-FFF2-40B4-BE49-F238E27FC236}">
                    <a16:creationId xmlns:a16="http://schemas.microsoft.com/office/drawing/2014/main" xmlns="" id="{9EE7E5A4-AB7F-417F-B68A-CAE89F8E0E7D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Clr>
                    <a:srgbClr val="FF9900"/>
                  </a:buClr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Liczba zadań otwartych: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7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(w latach 2015–2020: 9).</a:t>
                </a:r>
              </a:p>
            </p:txBody>
          </p:sp>
          <p:sp>
            <p:nvSpPr>
              <p:cNvPr id="34" name="Prostokąt zaokrąglony 15">
                <a:extLst>
                  <a:ext uri="{FF2B5EF4-FFF2-40B4-BE49-F238E27FC236}">
                    <a16:creationId xmlns:a16="http://schemas.microsoft.com/office/drawing/2014/main" xmlns="" id="{A8FEB14E-E01B-4817-99BC-DA06509C91FD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xmlns="" id="{1D042407-D905-420E-9221-3FC681D34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49" y="4164484"/>
              <a:ext cx="497525" cy="461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342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 – poziom podstawowy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grpSp>
        <p:nvGrpSpPr>
          <p:cNvPr id="18" name="Grupa 17">
            <a:extLst>
              <a:ext uri="{FF2B5EF4-FFF2-40B4-BE49-F238E27FC236}">
                <a16:creationId xmlns:a16="http://schemas.microsoft.com/office/drawing/2014/main" xmlns="" id="{67C3BB7D-AFC9-40FD-9433-AC60AF86CB1F}"/>
              </a:ext>
            </a:extLst>
          </p:cNvPr>
          <p:cNvGrpSpPr/>
          <p:nvPr/>
        </p:nvGrpSpPr>
        <p:grpSpPr>
          <a:xfrm>
            <a:off x="344244" y="1625025"/>
            <a:ext cx="11606512" cy="1351376"/>
            <a:chOff x="344244" y="1307295"/>
            <a:chExt cx="11606512" cy="1351376"/>
          </a:xfrm>
        </p:grpSpPr>
        <p:sp>
          <p:nvSpPr>
            <p:cNvPr id="19" name="Prostokąt zaokrąglony 15">
              <a:extLst>
                <a:ext uri="{FF2B5EF4-FFF2-40B4-BE49-F238E27FC236}">
                  <a16:creationId xmlns:a16="http://schemas.microsoft.com/office/drawing/2014/main" xmlns="" id="{32D4D4A2-16ED-4F91-9E51-78CB7BB3B781}"/>
                </a:ext>
              </a:extLst>
            </p:cNvPr>
            <p:cNvSpPr/>
            <p:nvPr/>
          </p:nvSpPr>
          <p:spPr>
            <a:xfrm>
              <a:off x="968188" y="1307295"/>
              <a:ext cx="10982568" cy="135137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zawierających ograniczony zakres wymagań podstawy programowej (np. ograniczenie liczby zadań na dowodzenie w arkuszu (do jednego), brak zadania na dowód geometryczny, usunięcie wzorów skróconego mnożenia dla potęg trzecich, ograniczenie wymagań dotyczących wielomianów, ograniczenie wymagań ze stereometrii, m.in. całkowite usunięcie zagadnień dotyczących brył obrotowych).</a:t>
              </a:r>
            </a:p>
          </p:txBody>
        </p:sp>
        <p:sp>
          <p:nvSpPr>
            <p:cNvPr id="20" name="Prostokąt zaokrąglony 15">
              <a:extLst>
                <a:ext uri="{FF2B5EF4-FFF2-40B4-BE49-F238E27FC236}">
                  <a16:creationId xmlns:a16="http://schemas.microsoft.com/office/drawing/2014/main" xmlns="" id="{E758B02A-9BEA-47A1-9AD1-37FF0835C829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25" name="Obraz 24">
              <a:extLst>
                <a:ext uri="{FF2B5EF4-FFF2-40B4-BE49-F238E27FC236}">
                  <a16:creationId xmlns:a16="http://schemas.microsoft.com/office/drawing/2014/main" xmlns="" id="{DE76FAC3-E34D-47E6-81B3-6C9AD56C5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26" name="Grupa 25">
            <a:extLst>
              <a:ext uri="{FF2B5EF4-FFF2-40B4-BE49-F238E27FC236}">
                <a16:creationId xmlns:a16="http://schemas.microsoft.com/office/drawing/2014/main" xmlns="" id="{7DF3BA39-C478-45F3-BBBA-B4EE8DDDB31B}"/>
              </a:ext>
            </a:extLst>
          </p:cNvPr>
          <p:cNvGrpSpPr/>
          <p:nvPr/>
        </p:nvGrpSpPr>
        <p:grpSpPr>
          <a:xfrm>
            <a:off x="344244" y="3339139"/>
            <a:ext cx="11606512" cy="578433"/>
            <a:chOff x="344244" y="2104379"/>
            <a:chExt cx="11606512" cy="578433"/>
          </a:xfrm>
        </p:grpSpPr>
        <p:grpSp>
          <p:nvGrpSpPr>
            <p:cNvPr id="27" name="Grupa 26">
              <a:extLst>
                <a:ext uri="{FF2B5EF4-FFF2-40B4-BE49-F238E27FC236}">
                  <a16:creationId xmlns:a16="http://schemas.microsoft.com/office/drawing/2014/main" xmlns="" id="{747BB450-3002-4A08-875D-DF60F0E57F7C}"/>
                </a:ext>
              </a:extLst>
            </p:cNvPr>
            <p:cNvGrpSpPr/>
            <p:nvPr/>
          </p:nvGrpSpPr>
          <p:grpSpPr>
            <a:xfrm>
              <a:off x="344244" y="2104379"/>
              <a:ext cx="11606512" cy="578433"/>
              <a:chOff x="344244" y="1307295"/>
              <a:chExt cx="11606512" cy="578433"/>
            </a:xfrm>
          </p:grpSpPr>
          <p:sp>
            <p:nvSpPr>
              <p:cNvPr id="30" name="Prostokąt zaokrąglony 15">
                <a:extLst>
                  <a:ext uri="{FF2B5EF4-FFF2-40B4-BE49-F238E27FC236}">
                    <a16:creationId xmlns:a16="http://schemas.microsoft.com/office/drawing/2014/main" xmlns="" id="{609BF49C-5769-462F-953B-762888846632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Czas trwania: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180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minut.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31" name="Prostokąt zaokrąglony 15">
                <a:extLst>
                  <a:ext uri="{FF2B5EF4-FFF2-40B4-BE49-F238E27FC236}">
                    <a16:creationId xmlns:a16="http://schemas.microsoft.com/office/drawing/2014/main" xmlns="" id="{A23FB7C0-2E40-429D-A4FA-353569497CF1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29" name="Obraz 28">
              <a:extLst>
                <a:ext uri="{FF2B5EF4-FFF2-40B4-BE49-F238E27FC236}">
                  <a16:creationId xmlns:a16="http://schemas.microsoft.com/office/drawing/2014/main" xmlns="" id="{B50BC446-4DF2-4129-9DB8-3050EC5916A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56" y="2124886"/>
              <a:ext cx="537397" cy="537397"/>
            </a:xfrm>
            <a:prstGeom prst="rect">
              <a:avLst/>
            </a:prstGeom>
          </p:spPr>
        </p:pic>
      </p:grpSp>
      <p:grpSp>
        <p:nvGrpSpPr>
          <p:cNvPr id="32" name="Grupa 31">
            <a:extLst>
              <a:ext uri="{FF2B5EF4-FFF2-40B4-BE49-F238E27FC236}">
                <a16:creationId xmlns:a16="http://schemas.microsoft.com/office/drawing/2014/main" xmlns="" id="{4B726AE5-D393-42D1-8480-3E9A5D509ECD}"/>
              </a:ext>
            </a:extLst>
          </p:cNvPr>
          <p:cNvGrpSpPr/>
          <p:nvPr/>
        </p:nvGrpSpPr>
        <p:grpSpPr>
          <a:xfrm>
            <a:off x="344244" y="4279305"/>
            <a:ext cx="11606512" cy="578433"/>
            <a:chOff x="344244" y="2901510"/>
            <a:chExt cx="11606512" cy="578433"/>
          </a:xfrm>
        </p:grpSpPr>
        <p:grpSp>
          <p:nvGrpSpPr>
            <p:cNvPr id="33" name="Grupa 32">
              <a:extLst>
                <a:ext uri="{FF2B5EF4-FFF2-40B4-BE49-F238E27FC236}">
                  <a16:creationId xmlns:a16="http://schemas.microsoft.com/office/drawing/2014/main" xmlns="" id="{7F66FE31-1030-469F-9903-20B16F532AFD}"/>
                </a:ext>
              </a:extLst>
            </p:cNvPr>
            <p:cNvGrpSpPr/>
            <p:nvPr/>
          </p:nvGrpSpPr>
          <p:grpSpPr>
            <a:xfrm>
              <a:off x="344244" y="2901510"/>
              <a:ext cx="11606512" cy="578433"/>
              <a:chOff x="344244" y="1307295"/>
              <a:chExt cx="11606512" cy="578433"/>
            </a:xfrm>
          </p:grpSpPr>
          <p:sp>
            <p:nvSpPr>
              <p:cNvPr id="39" name="Prostokąt zaokrąglony 15">
                <a:extLst>
                  <a:ext uri="{FF2B5EF4-FFF2-40B4-BE49-F238E27FC236}">
                    <a16:creationId xmlns:a16="http://schemas.microsoft.com/office/drawing/2014/main" xmlns="" id="{51210259-422A-4F11-8A9C-113813F259FF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 rozwiązanie zadań można uzyskać maksymalnie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46 punktów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w tym: 29 pkt – zadania zamknięte; 17 pkt – zadania otwarte.</a:t>
                </a:r>
              </a:p>
            </p:txBody>
          </p:sp>
          <p:sp>
            <p:nvSpPr>
              <p:cNvPr id="40" name="Prostokąt zaokrąglony 15">
                <a:extLst>
                  <a:ext uri="{FF2B5EF4-FFF2-40B4-BE49-F238E27FC236}">
                    <a16:creationId xmlns:a16="http://schemas.microsoft.com/office/drawing/2014/main" xmlns="" id="{2BF6F3A7-1665-41B8-84AF-16C5C758AC4C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34" name="Obraz 33">
              <a:extLst>
                <a:ext uri="{FF2B5EF4-FFF2-40B4-BE49-F238E27FC236}">
                  <a16:creationId xmlns:a16="http://schemas.microsoft.com/office/drawing/2014/main" xmlns="" id="{01386E5E-BF73-40F6-8437-044ECFB83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49" y="2937911"/>
              <a:ext cx="505610" cy="505610"/>
            </a:xfrm>
            <a:prstGeom prst="rect">
              <a:avLst/>
            </a:prstGeom>
          </p:spPr>
        </p:pic>
      </p:grpSp>
      <p:grpSp>
        <p:nvGrpSpPr>
          <p:cNvPr id="41" name="Grupa 40">
            <a:extLst>
              <a:ext uri="{FF2B5EF4-FFF2-40B4-BE49-F238E27FC236}">
                <a16:creationId xmlns:a16="http://schemas.microsoft.com/office/drawing/2014/main" xmlns="" id="{C5C17725-8C3A-4A71-B77B-6FAE77BF644E}"/>
              </a:ext>
            </a:extLst>
          </p:cNvPr>
          <p:cNvGrpSpPr/>
          <p:nvPr/>
        </p:nvGrpSpPr>
        <p:grpSpPr>
          <a:xfrm>
            <a:off x="344244" y="5242471"/>
            <a:ext cx="11606512" cy="578433"/>
            <a:chOff x="344244" y="4106092"/>
            <a:chExt cx="11606512" cy="578433"/>
          </a:xfrm>
        </p:grpSpPr>
        <p:grpSp>
          <p:nvGrpSpPr>
            <p:cNvPr id="42" name="Grupa 41">
              <a:extLst>
                <a:ext uri="{FF2B5EF4-FFF2-40B4-BE49-F238E27FC236}">
                  <a16:creationId xmlns:a16="http://schemas.microsoft.com/office/drawing/2014/main" xmlns="" id="{818DB23D-77A7-41F8-926C-5866004DB242}"/>
                </a:ext>
              </a:extLst>
            </p:cNvPr>
            <p:cNvGrpSpPr/>
            <p:nvPr/>
          </p:nvGrpSpPr>
          <p:grpSpPr>
            <a:xfrm>
              <a:off x="344244" y="4106092"/>
              <a:ext cx="11606512" cy="578433"/>
              <a:chOff x="344244" y="1307295"/>
              <a:chExt cx="11606512" cy="578433"/>
            </a:xfrm>
          </p:grpSpPr>
          <p:sp>
            <p:nvSpPr>
              <p:cNvPr id="44" name="Prostokąt zaokrąglony 15">
                <a:extLst>
                  <a:ext uri="{FF2B5EF4-FFF2-40B4-BE49-F238E27FC236}">
                    <a16:creationId xmlns:a16="http://schemas.microsoft.com/office/drawing/2014/main" xmlns="" id="{23B55A06-729E-4B3B-B417-BCF400BB37EA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Clr>
                    <a:srgbClr val="FF9900"/>
                  </a:buClr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Liczba zadań otwartych: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7–13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.</a:t>
                </a:r>
              </a:p>
            </p:txBody>
          </p:sp>
          <p:sp>
            <p:nvSpPr>
              <p:cNvPr id="45" name="Prostokąt zaokrąglony 15">
                <a:extLst>
                  <a:ext uri="{FF2B5EF4-FFF2-40B4-BE49-F238E27FC236}">
                    <a16:creationId xmlns:a16="http://schemas.microsoft.com/office/drawing/2014/main" xmlns="" id="{48DB6D0E-6FFA-45EC-A297-8A198FF8EFB1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43" name="Obraz 42">
              <a:extLst>
                <a:ext uri="{FF2B5EF4-FFF2-40B4-BE49-F238E27FC236}">
                  <a16:creationId xmlns:a16="http://schemas.microsoft.com/office/drawing/2014/main" xmlns="" id="{1873011E-0751-4E39-8BCE-7D1CBEC247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49" y="4164484"/>
              <a:ext cx="497525" cy="461667"/>
            </a:xfrm>
            <a:prstGeom prst="rect">
              <a:avLst/>
            </a:prstGeom>
          </p:spPr>
        </p:pic>
      </p:grpSp>
      <p:sp>
        <p:nvSpPr>
          <p:cNvPr id="36" name="Prostokąt zaokrąglony 14">
            <a:extLst>
              <a:ext uri="{FF2B5EF4-FFF2-40B4-BE49-F238E27FC236}">
                <a16:creationId xmlns:a16="http://schemas.microsoft.com/office/drawing/2014/main" xmlns="" id="{0781F855-1CA0-41F9-9B14-1AF787FA2890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2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obcy nowożytny – poziom podstawowy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6679508" y="290278"/>
            <a:ext cx="5271248" cy="641992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3-letniego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4-letniego technikum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2015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FF990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FED2B28C-A763-4ABF-842C-3747D89255D4}"/>
              </a:ext>
            </a:extLst>
          </p:cNvPr>
          <p:cNvGrpSpPr/>
          <p:nvPr/>
        </p:nvGrpSpPr>
        <p:grpSpPr>
          <a:xfrm>
            <a:off x="344244" y="1608512"/>
            <a:ext cx="11606512" cy="578432"/>
            <a:chOff x="344244" y="1307296"/>
            <a:chExt cx="11606512" cy="578432"/>
          </a:xfrm>
        </p:grpSpPr>
        <p:sp>
          <p:nvSpPr>
            <p:cNvPr id="16" name="Prostokąt zaokrąglony 15"/>
            <p:cNvSpPr/>
            <p:nvPr/>
          </p:nvSpPr>
          <p:spPr>
            <a:xfrm>
              <a:off x="968188" y="1307296"/>
              <a:ext cx="10982568" cy="57841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zawierających ograniczony zakres wymagań podstawy programowej oraz ograniczony zakres środków gramatycznych i leksykalnych.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4" name="Prostokąt zaokrąglony 15">
              <a:extLst>
                <a:ext uri="{FF2B5EF4-FFF2-40B4-BE49-F238E27FC236}">
                  <a16:creationId xmlns:a16="http://schemas.microsoft.com/office/drawing/2014/main" xmlns="" id="{13C6D989-E180-408B-A6E5-A0EEB36D8453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xmlns="" id="{3346174A-C296-4429-95A3-6233F9783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xmlns="" id="{207B1635-48FA-4543-903D-A954A23C165D}"/>
              </a:ext>
            </a:extLst>
          </p:cNvPr>
          <p:cNvGrpSpPr/>
          <p:nvPr/>
        </p:nvGrpSpPr>
        <p:grpSpPr>
          <a:xfrm>
            <a:off x="380294" y="3371787"/>
            <a:ext cx="11606512" cy="578433"/>
            <a:chOff x="344244" y="2104379"/>
            <a:chExt cx="11606512" cy="578433"/>
          </a:xfrm>
        </p:grpSpPr>
        <p:grpSp>
          <p:nvGrpSpPr>
            <p:cNvPr id="25" name="Grupa 24">
              <a:extLst>
                <a:ext uri="{FF2B5EF4-FFF2-40B4-BE49-F238E27FC236}">
                  <a16:creationId xmlns:a16="http://schemas.microsoft.com/office/drawing/2014/main" xmlns="" id="{70B3A5ED-3B95-4AF3-99AD-A2D804019916}"/>
                </a:ext>
              </a:extLst>
            </p:cNvPr>
            <p:cNvGrpSpPr/>
            <p:nvPr/>
          </p:nvGrpSpPr>
          <p:grpSpPr>
            <a:xfrm>
              <a:off x="344244" y="2104379"/>
              <a:ext cx="11606512" cy="578433"/>
              <a:chOff x="344244" y="1307295"/>
              <a:chExt cx="11606512" cy="578433"/>
            </a:xfrm>
          </p:grpSpPr>
          <p:sp>
            <p:nvSpPr>
              <p:cNvPr id="26" name="Prostokąt zaokrąglony 15">
                <a:extLst>
                  <a:ext uri="{FF2B5EF4-FFF2-40B4-BE49-F238E27FC236}">
                    <a16:creationId xmlns:a16="http://schemas.microsoft.com/office/drawing/2014/main" xmlns="" id="{0360764F-BD35-44CB-B58C-EF8291689433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Czas trwania: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120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minut.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27" name="Prostokąt zaokrąglony 15">
                <a:extLst>
                  <a:ext uri="{FF2B5EF4-FFF2-40B4-BE49-F238E27FC236}">
                    <a16:creationId xmlns:a16="http://schemas.microsoft.com/office/drawing/2014/main" xmlns="" id="{480D9DB0-0F23-4280-A178-D8898B015802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xmlns="" id="{107409D4-8427-458F-B3E0-DE768AD4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56" y="2124886"/>
              <a:ext cx="537397" cy="537397"/>
            </a:xfrm>
            <a:prstGeom prst="rect">
              <a:avLst/>
            </a:prstGeom>
          </p:spPr>
        </p:pic>
      </p:grpSp>
      <p:grpSp>
        <p:nvGrpSpPr>
          <p:cNvPr id="5" name="Grupa 4">
            <a:extLst>
              <a:ext uri="{FF2B5EF4-FFF2-40B4-BE49-F238E27FC236}">
                <a16:creationId xmlns:a16="http://schemas.microsoft.com/office/drawing/2014/main" xmlns="" id="{344A2D39-E331-4494-A59E-D5E5B3E40795}"/>
              </a:ext>
            </a:extLst>
          </p:cNvPr>
          <p:cNvGrpSpPr/>
          <p:nvPr/>
        </p:nvGrpSpPr>
        <p:grpSpPr>
          <a:xfrm>
            <a:off x="380294" y="4247974"/>
            <a:ext cx="11606512" cy="578433"/>
            <a:chOff x="344244" y="2901510"/>
            <a:chExt cx="11606512" cy="578433"/>
          </a:xfrm>
        </p:grpSpPr>
        <p:grpSp>
          <p:nvGrpSpPr>
            <p:cNvPr id="29" name="Grupa 28">
              <a:extLst>
                <a:ext uri="{FF2B5EF4-FFF2-40B4-BE49-F238E27FC236}">
                  <a16:creationId xmlns:a16="http://schemas.microsoft.com/office/drawing/2014/main" xmlns="" id="{62CCE6F0-2D41-4E76-BC42-D53ACB82D4E8}"/>
                </a:ext>
              </a:extLst>
            </p:cNvPr>
            <p:cNvGrpSpPr/>
            <p:nvPr/>
          </p:nvGrpSpPr>
          <p:grpSpPr>
            <a:xfrm>
              <a:off x="344244" y="2901510"/>
              <a:ext cx="11606512" cy="578433"/>
              <a:chOff x="344244" y="1307295"/>
              <a:chExt cx="11606512" cy="578433"/>
            </a:xfrm>
          </p:grpSpPr>
          <p:sp>
            <p:nvSpPr>
              <p:cNvPr id="30" name="Prostokąt zaokrąglony 15">
                <a:extLst>
                  <a:ext uri="{FF2B5EF4-FFF2-40B4-BE49-F238E27FC236}">
                    <a16:creationId xmlns:a16="http://schemas.microsoft.com/office/drawing/2014/main" xmlns="" id="{9D8DDF03-11F8-4C3B-9346-E89676024EF3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 rozwiązanie zadań można uzyskać maksymalnie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 punktów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w tym: 40 pkt – zadania zamknięte; 10 pkt – zadania otwarte.</a:t>
                </a:r>
              </a:p>
            </p:txBody>
          </p:sp>
          <p:sp>
            <p:nvSpPr>
              <p:cNvPr id="31" name="Prostokąt zaokrąglony 15">
                <a:extLst>
                  <a:ext uri="{FF2B5EF4-FFF2-40B4-BE49-F238E27FC236}">
                    <a16:creationId xmlns:a16="http://schemas.microsoft.com/office/drawing/2014/main" xmlns="" id="{1E391B57-B67B-4A97-A32B-F5F218F145EE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xmlns="" id="{47BFBA8C-51B0-45A6-BBAC-8E75F16B3C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49" y="2937911"/>
              <a:ext cx="505610" cy="505610"/>
            </a:xfrm>
            <a:prstGeom prst="rect">
              <a:avLst/>
            </a:prstGeom>
          </p:spPr>
        </p:pic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xmlns="" id="{25587DF8-51D1-4CBB-8F34-BEFEE1518A0A}"/>
              </a:ext>
            </a:extLst>
          </p:cNvPr>
          <p:cNvGrpSpPr/>
          <p:nvPr/>
        </p:nvGrpSpPr>
        <p:grpSpPr>
          <a:xfrm>
            <a:off x="351749" y="2492467"/>
            <a:ext cx="11606512" cy="578433"/>
            <a:chOff x="351749" y="2492467"/>
            <a:chExt cx="11606512" cy="578433"/>
          </a:xfrm>
        </p:grpSpPr>
        <p:grpSp>
          <p:nvGrpSpPr>
            <p:cNvPr id="35" name="Grupa 34">
              <a:extLst>
                <a:ext uri="{FF2B5EF4-FFF2-40B4-BE49-F238E27FC236}">
                  <a16:creationId xmlns:a16="http://schemas.microsoft.com/office/drawing/2014/main" xmlns="" id="{C16BA42C-9BB9-4A50-B41C-CC3FF5DD6C2B}"/>
                </a:ext>
              </a:extLst>
            </p:cNvPr>
            <p:cNvGrpSpPr/>
            <p:nvPr/>
          </p:nvGrpSpPr>
          <p:grpSpPr>
            <a:xfrm>
              <a:off x="351749" y="2492467"/>
              <a:ext cx="11606512" cy="578433"/>
              <a:chOff x="344244" y="1307295"/>
              <a:chExt cx="11606512" cy="578433"/>
            </a:xfrm>
          </p:grpSpPr>
          <p:sp>
            <p:nvSpPr>
              <p:cNvPr id="37" name="Prostokąt zaokrąglony 15">
                <a:extLst>
                  <a:ext uri="{FF2B5EF4-FFF2-40B4-BE49-F238E27FC236}">
                    <a16:creationId xmlns:a16="http://schemas.microsoft.com/office/drawing/2014/main" xmlns="" id="{A91CFAAC-4682-462A-9218-088521D4B582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Oczekiwany średni poziom biegłości językowej, w tym zakresu środków językowych w wypowiedziach pisemnych       (w skali </a:t>
                </a:r>
                <a:r>
                  <a:rPr lang="pl-PL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ESOKJ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–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A2+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B1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 zakresie rozumienia ze słuchu i rozumienia tekstów pisanych).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38" name="Prostokąt zaokrąglony 15">
                <a:extLst>
                  <a:ext uri="{FF2B5EF4-FFF2-40B4-BE49-F238E27FC236}">
                    <a16:creationId xmlns:a16="http://schemas.microsoft.com/office/drawing/2014/main" xmlns="" id="{0AFB4734-9EAA-46DB-9656-A9CB2E411F64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xmlns="" id="{9C9F9C36-6277-49A9-8A92-AB49C1D88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294" y="2524716"/>
              <a:ext cx="545338" cy="491296"/>
            </a:xfrm>
            <a:prstGeom prst="rect">
              <a:avLst/>
            </a:prstGeom>
          </p:spPr>
        </p:pic>
      </p:grpSp>
      <p:grpSp>
        <p:nvGrpSpPr>
          <p:cNvPr id="39" name="Grupa 38">
            <a:extLst>
              <a:ext uri="{FF2B5EF4-FFF2-40B4-BE49-F238E27FC236}">
                <a16:creationId xmlns:a16="http://schemas.microsoft.com/office/drawing/2014/main" xmlns="" id="{1AD7DAEF-E23A-496C-8471-963C46BDEAC2}"/>
              </a:ext>
            </a:extLst>
          </p:cNvPr>
          <p:cNvGrpSpPr/>
          <p:nvPr/>
        </p:nvGrpSpPr>
        <p:grpSpPr>
          <a:xfrm>
            <a:off x="380294" y="5136235"/>
            <a:ext cx="11606512" cy="578433"/>
            <a:chOff x="380294" y="5136235"/>
            <a:chExt cx="11606512" cy="578433"/>
          </a:xfrm>
        </p:grpSpPr>
        <p:grpSp>
          <p:nvGrpSpPr>
            <p:cNvPr id="32" name="Grupa 31">
              <a:extLst>
                <a:ext uri="{FF2B5EF4-FFF2-40B4-BE49-F238E27FC236}">
                  <a16:creationId xmlns:a16="http://schemas.microsoft.com/office/drawing/2014/main" xmlns="" id="{A73084F2-70AE-44BB-9009-F316E1B2A2AC}"/>
                </a:ext>
              </a:extLst>
            </p:cNvPr>
            <p:cNvGrpSpPr/>
            <p:nvPr/>
          </p:nvGrpSpPr>
          <p:grpSpPr>
            <a:xfrm>
              <a:off x="380294" y="5136235"/>
              <a:ext cx="11606512" cy="578433"/>
              <a:chOff x="344244" y="1307295"/>
              <a:chExt cx="11606512" cy="578433"/>
            </a:xfrm>
          </p:grpSpPr>
          <p:sp>
            <p:nvSpPr>
              <p:cNvPr id="33" name="Prostokąt zaokrąglony 15">
                <a:extLst>
                  <a:ext uri="{FF2B5EF4-FFF2-40B4-BE49-F238E27FC236}">
                    <a16:creationId xmlns:a16="http://schemas.microsoft.com/office/drawing/2014/main" xmlns="" id="{9EE7E5A4-AB7F-417F-B68A-CAE89F8E0E7D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Clr>
                    <a:srgbClr val="FF9900"/>
                  </a:buClr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Część ustna (bez określania poziomu): obowiązkowa. Każdy zdający musi do niej przystąpić i uzyskać minimum 30% punktów, aby zdać egzamin.</a:t>
                </a:r>
              </a:p>
            </p:txBody>
          </p:sp>
          <p:sp>
            <p:nvSpPr>
              <p:cNvPr id="34" name="Prostokąt zaokrąglony 15">
                <a:extLst>
                  <a:ext uri="{FF2B5EF4-FFF2-40B4-BE49-F238E27FC236}">
                    <a16:creationId xmlns:a16="http://schemas.microsoft.com/office/drawing/2014/main" xmlns="" id="{A8FEB14E-E01B-4817-99BC-DA06509C91FD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20" name="Obraz 19">
              <a:extLst>
                <a:ext uri="{FF2B5EF4-FFF2-40B4-BE49-F238E27FC236}">
                  <a16:creationId xmlns:a16="http://schemas.microsoft.com/office/drawing/2014/main" xmlns="" id="{E7843784-6673-4709-A555-D60E6BF06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056" y="5201912"/>
              <a:ext cx="524122" cy="4647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85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obcy nowożytny – poziom podstawowy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grpSp>
        <p:nvGrpSpPr>
          <p:cNvPr id="36" name="Grupa 35">
            <a:extLst>
              <a:ext uri="{FF2B5EF4-FFF2-40B4-BE49-F238E27FC236}">
                <a16:creationId xmlns:a16="http://schemas.microsoft.com/office/drawing/2014/main" xmlns="" id="{B781103C-FB6A-4812-89E0-5C8F32402B3F}"/>
              </a:ext>
            </a:extLst>
          </p:cNvPr>
          <p:cNvGrpSpPr/>
          <p:nvPr/>
        </p:nvGrpSpPr>
        <p:grpSpPr>
          <a:xfrm>
            <a:off x="344244" y="1235643"/>
            <a:ext cx="11606512" cy="578432"/>
            <a:chOff x="344244" y="1307296"/>
            <a:chExt cx="11606512" cy="578432"/>
          </a:xfrm>
        </p:grpSpPr>
        <p:sp>
          <p:nvSpPr>
            <p:cNvPr id="37" name="Prostokąt zaokrąglony 15">
              <a:extLst>
                <a:ext uri="{FF2B5EF4-FFF2-40B4-BE49-F238E27FC236}">
                  <a16:creationId xmlns:a16="http://schemas.microsoft.com/office/drawing/2014/main" xmlns="" id="{B825F560-664A-496B-B5EB-3C008621E348}"/>
                </a:ext>
              </a:extLst>
            </p:cNvPr>
            <p:cNvSpPr/>
            <p:nvPr/>
          </p:nvSpPr>
          <p:spPr>
            <a:xfrm>
              <a:off x="968188" y="1307296"/>
              <a:ext cx="10982568" cy="57841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obniżających średni oczekiwany poziom biegłości językowej oraz zawierających ograniczony zakres środków gramatycznych i leksykalnych.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38" name="Prostokąt zaokrąglony 15">
              <a:extLst>
                <a:ext uri="{FF2B5EF4-FFF2-40B4-BE49-F238E27FC236}">
                  <a16:creationId xmlns:a16="http://schemas.microsoft.com/office/drawing/2014/main" xmlns="" id="{2259317C-380F-4665-B22E-FAB705DABEDE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46" name="Obraz 45">
              <a:extLst>
                <a:ext uri="{FF2B5EF4-FFF2-40B4-BE49-F238E27FC236}">
                  <a16:creationId xmlns:a16="http://schemas.microsoft.com/office/drawing/2014/main" xmlns="" id="{3BCB3BA3-9980-4C3A-9D36-6140570D2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47" name="Grupa 46">
            <a:extLst>
              <a:ext uri="{FF2B5EF4-FFF2-40B4-BE49-F238E27FC236}">
                <a16:creationId xmlns:a16="http://schemas.microsoft.com/office/drawing/2014/main" xmlns="" id="{AAC5B46F-469F-4656-B76B-D9F296661595}"/>
              </a:ext>
            </a:extLst>
          </p:cNvPr>
          <p:cNvGrpSpPr/>
          <p:nvPr/>
        </p:nvGrpSpPr>
        <p:grpSpPr>
          <a:xfrm>
            <a:off x="380294" y="2998918"/>
            <a:ext cx="11606512" cy="578433"/>
            <a:chOff x="344244" y="2104379"/>
            <a:chExt cx="11606512" cy="578433"/>
          </a:xfrm>
        </p:grpSpPr>
        <p:grpSp>
          <p:nvGrpSpPr>
            <p:cNvPr id="48" name="Grupa 47">
              <a:extLst>
                <a:ext uri="{FF2B5EF4-FFF2-40B4-BE49-F238E27FC236}">
                  <a16:creationId xmlns:a16="http://schemas.microsoft.com/office/drawing/2014/main" xmlns="" id="{C856354E-FDA1-4738-B30D-A1851BE11146}"/>
                </a:ext>
              </a:extLst>
            </p:cNvPr>
            <p:cNvGrpSpPr/>
            <p:nvPr/>
          </p:nvGrpSpPr>
          <p:grpSpPr>
            <a:xfrm>
              <a:off x="344244" y="2104379"/>
              <a:ext cx="11606512" cy="578433"/>
              <a:chOff x="344244" y="1307295"/>
              <a:chExt cx="11606512" cy="578433"/>
            </a:xfrm>
          </p:grpSpPr>
          <p:sp>
            <p:nvSpPr>
              <p:cNvPr id="50" name="Prostokąt zaokrąglony 15">
                <a:extLst>
                  <a:ext uri="{FF2B5EF4-FFF2-40B4-BE49-F238E27FC236}">
                    <a16:creationId xmlns:a16="http://schemas.microsoft.com/office/drawing/2014/main" xmlns="" id="{561D43B3-9DB5-47DC-8029-577F5046F6F0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Czas trwania: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120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minut.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51" name="Prostokąt zaokrąglony 15">
                <a:extLst>
                  <a:ext uri="{FF2B5EF4-FFF2-40B4-BE49-F238E27FC236}">
                    <a16:creationId xmlns:a16="http://schemas.microsoft.com/office/drawing/2014/main" xmlns="" id="{030707DB-0BD2-4ABE-9E28-D0CEDA58FBEE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49" name="Obraz 48">
              <a:extLst>
                <a:ext uri="{FF2B5EF4-FFF2-40B4-BE49-F238E27FC236}">
                  <a16:creationId xmlns:a16="http://schemas.microsoft.com/office/drawing/2014/main" xmlns="" id="{80B3FA61-A986-46E2-B5A8-D99040556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56" y="2124886"/>
              <a:ext cx="537397" cy="537397"/>
            </a:xfrm>
            <a:prstGeom prst="rect">
              <a:avLst/>
            </a:prstGeom>
          </p:spPr>
        </p:pic>
      </p:grpSp>
      <p:grpSp>
        <p:nvGrpSpPr>
          <p:cNvPr id="52" name="Grupa 51">
            <a:extLst>
              <a:ext uri="{FF2B5EF4-FFF2-40B4-BE49-F238E27FC236}">
                <a16:creationId xmlns:a16="http://schemas.microsoft.com/office/drawing/2014/main" xmlns="" id="{15392125-A318-4ECB-96EC-5DCEDC27760B}"/>
              </a:ext>
            </a:extLst>
          </p:cNvPr>
          <p:cNvGrpSpPr/>
          <p:nvPr/>
        </p:nvGrpSpPr>
        <p:grpSpPr>
          <a:xfrm>
            <a:off x="380294" y="3875105"/>
            <a:ext cx="11606512" cy="578433"/>
            <a:chOff x="344244" y="2901510"/>
            <a:chExt cx="11606512" cy="578433"/>
          </a:xfrm>
        </p:grpSpPr>
        <p:grpSp>
          <p:nvGrpSpPr>
            <p:cNvPr id="53" name="Grupa 52">
              <a:extLst>
                <a:ext uri="{FF2B5EF4-FFF2-40B4-BE49-F238E27FC236}">
                  <a16:creationId xmlns:a16="http://schemas.microsoft.com/office/drawing/2014/main" xmlns="" id="{D24535F8-31C4-420B-9E70-EBA0AF8DD674}"/>
                </a:ext>
              </a:extLst>
            </p:cNvPr>
            <p:cNvGrpSpPr/>
            <p:nvPr/>
          </p:nvGrpSpPr>
          <p:grpSpPr>
            <a:xfrm>
              <a:off x="344244" y="2901510"/>
              <a:ext cx="11606512" cy="578433"/>
              <a:chOff x="344244" y="1307295"/>
              <a:chExt cx="11606512" cy="578433"/>
            </a:xfrm>
          </p:grpSpPr>
          <p:sp>
            <p:nvSpPr>
              <p:cNvPr id="55" name="Prostokąt zaokrąglony 15">
                <a:extLst>
                  <a:ext uri="{FF2B5EF4-FFF2-40B4-BE49-F238E27FC236}">
                    <a16:creationId xmlns:a16="http://schemas.microsoft.com/office/drawing/2014/main" xmlns="" id="{DADE8397-8B48-4586-B8BB-9BB4D6F9188A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 rozwiązanie zadań można uzyskać maksymalnie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 punktów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w tym: 32–38 pkt – zadania zamknięte; 28–22 pkt – zadania otwarte.</a:t>
                </a:r>
              </a:p>
            </p:txBody>
          </p:sp>
          <p:sp>
            <p:nvSpPr>
              <p:cNvPr id="56" name="Prostokąt zaokrąglony 15">
                <a:extLst>
                  <a:ext uri="{FF2B5EF4-FFF2-40B4-BE49-F238E27FC236}">
                    <a16:creationId xmlns:a16="http://schemas.microsoft.com/office/drawing/2014/main" xmlns="" id="{68F5284C-90AC-4756-92DE-16F1F1E8934D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54" name="Obraz 53">
              <a:extLst>
                <a:ext uri="{FF2B5EF4-FFF2-40B4-BE49-F238E27FC236}">
                  <a16:creationId xmlns:a16="http://schemas.microsoft.com/office/drawing/2014/main" xmlns="" id="{32A18B62-924D-43D5-8189-8EE3C3290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49" y="2937911"/>
              <a:ext cx="505610" cy="505610"/>
            </a:xfrm>
            <a:prstGeom prst="rect">
              <a:avLst/>
            </a:prstGeom>
          </p:spPr>
        </p:pic>
      </p:grpSp>
      <p:grpSp>
        <p:nvGrpSpPr>
          <p:cNvPr id="57" name="Grupa 56">
            <a:extLst>
              <a:ext uri="{FF2B5EF4-FFF2-40B4-BE49-F238E27FC236}">
                <a16:creationId xmlns:a16="http://schemas.microsoft.com/office/drawing/2014/main" xmlns="" id="{EADD25EF-0058-44E6-9885-ACADD5063814}"/>
              </a:ext>
            </a:extLst>
          </p:cNvPr>
          <p:cNvGrpSpPr/>
          <p:nvPr/>
        </p:nvGrpSpPr>
        <p:grpSpPr>
          <a:xfrm>
            <a:off x="351749" y="2119598"/>
            <a:ext cx="11606512" cy="578433"/>
            <a:chOff x="351749" y="2492467"/>
            <a:chExt cx="11606512" cy="578433"/>
          </a:xfrm>
        </p:grpSpPr>
        <p:grpSp>
          <p:nvGrpSpPr>
            <p:cNvPr id="58" name="Grupa 57">
              <a:extLst>
                <a:ext uri="{FF2B5EF4-FFF2-40B4-BE49-F238E27FC236}">
                  <a16:creationId xmlns:a16="http://schemas.microsoft.com/office/drawing/2014/main" xmlns="" id="{4BEC7FB1-4B21-41F7-BABC-E7CCE8934F79}"/>
                </a:ext>
              </a:extLst>
            </p:cNvPr>
            <p:cNvGrpSpPr/>
            <p:nvPr/>
          </p:nvGrpSpPr>
          <p:grpSpPr>
            <a:xfrm>
              <a:off x="351749" y="2492467"/>
              <a:ext cx="11606512" cy="578433"/>
              <a:chOff x="344244" y="1307295"/>
              <a:chExt cx="11606512" cy="578433"/>
            </a:xfrm>
          </p:grpSpPr>
          <p:sp>
            <p:nvSpPr>
              <p:cNvPr id="60" name="Prostokąt zaokrąglony 15">
                <a:extLst>
                  <a:ext uri="{FF2B5EF4-FFF2-40B4-BE49-F238E27FC236}">
                    <a16:creationId xmlns:a16="http://schemas.microsoft.com/office/drawing/2014/main" xmlns="" id="{AD65DC92-19E0-4214-B0CC-695199090CA0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Oczekiwany średni poziom biegłości językowej, w tym zakresu środków językowych w wypowiedziach pisemnych       (w skali </a:t>
                </a:r>
                <a:r>
                  <a:rPr lang="pl-PL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ESOKJ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–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B1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B1+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 zakresie rozumienia ze słuchu i rozumienia tekstów pisanych).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61" name="Prostokąt zaokrąglony 15">
                <a:extLst>
                  <a:ext uri="{FF2B5EF4-FFF2-40B4-BE49-F238E27FC236}">
                    <a16:creationId xmlns:a16="http://schemas.microsoft.com/office/drawing/2014/main" xmlns="" id="{7B483B20-FB1F-467F-B6C4-513B1AC5B68E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59" name="Obraz 58">
              <a:extLst>
                <a:ext uri="{FF2B5EF4-FFF2-40B4-BE49-F238E27FC236}">
                  <a16:creationId xmlns:a16="http://schemas.microsoft.com/office/drawing/2014/main" xmlns="" id="{8A768561-A760-49EB-9661-4456DC936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294" y="2524716"/>
              <a:ext cx="545338" cy="491296"/>
            </a:xfrm>
            <a:prstGeom prst="rect">
              <a:avLst/>
            </a:prstGeom>
          </p:spPr>
        </p:pic>
      </p:grpSp>
      <p:grpSp>
        <p:nvGrpSpPr>
          <p:cNvPr id="62" name="Grupa 61">
            <a:extLst>
              <a:ext uri="{FF2B5EF4-FFF2-40B4-BE49-F238E27FC236}">
                <a16:creationId xmlns:a16="http://schemas.microsoft.com/office/drawing/2014/main" xmlns="" id="{097F81EE-AC23-454C-A5C2-5B02344D3C02}"/>
              </a:ext>
            </a:extLst>
          </p:cNvPr>
          <p:cNvGrpSpPr/>
          <p:nvPr/>
        </p:nvGrpSpPr>
        <p:grpSpPr>
          <a:xfrm>
            <a:off x="344244" y="5642147"/>
            <a:ext cx="11606512" cy="578433"/>
            <a:chOff x="380294" y="5136235"/>
            <a:chExt cx="11606512" cy="578433"/>
          </a:xfrm>
        </p:grpSpPr>
        <p:grpSp>
          <p:nvGrpSpPr>
            <p:cNvPr id="63" name="Grupa 62">
              <a:extLst>
                <a:ext uri="{FF2B5EF4-FFF2-40B4-BE49-F238E27FC236}">
                  <a16:creationId xmlns:a16="http://schemas.microsoft.com/office/drawing/2014/main" xmlns="" id="{90BF7DDD-2A70-4EB0-BC30-E61FA89AA94E}"/>
                </a:ext>
              </a:extLst>
            </p:cNvPr>
            <p:cNvGrpSpPr/>
            <p:nvPr/>
          </p:nvGrpSpPr>
          <p:grpSpPr>
            <a:xfrm>
              <a:off x="380294" y="5136235"/>
              <a:ext cx="11606512" cy="578433"/>
              <a:chOff x="344244" y="1307295"/>
              <a:chExt cx="11606512" cy="578433"/>
            </a:xfrm>
          </p:grpSpPr>
          <p:sp>
            <p:nvSpPr>
              <p:cNvPr id="65" name="Prostokąt zaokrąglony 15">
                <a:extLst>
                  <a:ext uri="{FF2B5EF4-FFF2-40B4-BE49-F238E27FC236}">
                    <a16:creationId xmlns:a16="http://schemas.microsoft.com/office/drawing/2014/main" xmlns="" id="{DD800012-3B09-4AD1-8E83-CD1387D733F9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Clr>
                    <a:srgbClr val="FF9900"/>
                  </a:buClr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Część ustna (bez określania poziomu): obowiązkowa. Każdy zdający musi do niej przystąpić i uzyskać minimum 30% punktów, aby zdać egzamin.</a:t>
                </a:r>
              </a:p>
            </p:txBody>
          </p:sp>
          <p:sp>
            <p:nvSpPr>
              <p:cNvPr id="66" name="Prostokąt zaokrąglony 15">
                <a:extLst>
                  <a:ext uri="{FF2B5EF4-FFF2-40B4-BE49-F238E27FC236}">
                    <a16:creationId xmlns:a16="http://schemas.microsoft.com/office/drawing/2014/main" xmlns="" id="{E52258EE-6F59-4F39-9797-C5A0D6EDFDD2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64" name="Obraz 63">
              <a:extLst>
                <a:ext uri="{FF2B5EF4-FFF2-40B4-BE49-F238E27FC236}">
                  <a16:creationId xmlns:a16="http://schemas.microsoft.com/office/drawing/2014/main" xmlns="" id="{CEC388D3-D0F5-4284-98D9-B166D63E7B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056" y="5201912"/>
              <a:ext cx="524122" cy="464739"/>
            </a:xfrm>
            <a:prstGeom prst="rect">
              <a:avLst/>
            </a:prstGeom>
          </p:spPr>
        </p:pic>
      </p:grpSp>
      <p:sp>
        <p:nvSpPr>
          <p:cNvPr id="34" name="Prostokąt zaokrąglony 14">
            <a:extLst>
              <a:ext uri="{FF2B5EF4-FFF2-40B4-BE49-F238E27FC236}">
                <a16:creationId xmlns:a16="http://schemas.microsoft.com/office/drawing/2014/main" xmlns="" id="{A891D917-EE10-4DD8-B5D2-3D03B57BD66E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C2EAF67E-233A-47A5-B234-FBDD5E63484B}"/>
              </a:ext>
            </a:extLst>
          </p:cNvPr>
          <p:cNvGrpSpPr/>
          <p:nvPr/>
        </p:nvGrpSpPr>
        <p:grpSpPr>
          <a:xfrm>
            <a:off x="351749" y="4750007"/>
            <a:ext cx="11606512" cy="578433"/>
            <a:chOff x="351749" y="4750007"/>
            <a:chExt cx="11606512" cy="578433"/>
          </a:xfrm>
        </p:grpSpPr>
        <p:grpSp>
          <p:nvGrpSpPr>
            <p:cNvPr id="39" name="Grupa 38">
              <a:extLst>
                <a:ext uri="{FF2B5EF4-FFF2-40B4-BE49-F238E27FC236}">
                  <a16:creationId xmlns:a16="http://schemas.microsoft.com/office/drawing/2014/main" xmlns="" id="{64530FEB-23C2-472B-B65A-4AE90549EDDD}"/>
                </a:ext>
              </a:extLst>
            </p:cNvPr>
            <p:cNvGrpSpPr/>
            <p:nvPr/>
          </p:nvGrpSpPr>
          <p:grpSpPr>
            <a:xfrm>
              <a:off x="351749" y="4750007"/>
              <a:ext cx="11606512" cy="578433"/>
              <a:chOff x="344244" y="1307295"/>
              <a:chExt cx="11606512" cy="578433"/>
            </a:xfrm>
          </p:grpSpPr>
          <p:sp>
            <p:nvSpPr>
              <p:cNvPr id="41" name="Prostokąt zaokrąglony 15">
                <a:extLst>
                  <a:ext uri="{FF2B5EF4-FFF2-40B4-BE49-F238E27FC236}">
                    <a16:creationId xmlns:a16="http://schemas.microsoft.com/office/drawing/2014/main" xmlns="" id="{D6A71362-54C6-4AC1-B998-720A2203EAB4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Clr>
                    <a:srgbClr val="FF9900"/>
                  </a:buClr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Długość wypowiedzi w zadaniu sprawdzającym tworzenie wypowiedzi pisemnej (e-mail, wpis na forum, wpis na blogu):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80–130 wyrazów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(nie, jak określono w </a:t>
                </a:r>
                <a:r>
                  <a:rPr lang="pl-PL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Informatorze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, 100–150 wyrazów).</a:t>
                </a:r>
              </a:p>
            </p:txBody>
          </p:sp>
          <p:sp>
            <p:nvSpPr>
              <p:cNvPr id="42" name="Prostokąt zaokrąglony 15">
                <a:extLst>
                  <a:ext uri="{FF2B5EF4-FFF2-40B4-BE49-F238E27FC236}">
                    <a16:creationId xmlns:a16="http://schemas.microsoft.com/office/drawing/2014/main" xmlns="" id="{5429E43E-3239-4575-8C2C-6C6F7BA75CBF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xmlns="" id="{FED40ADB-5414-4056-B28A-FF74E2B6A5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294" y="4792170"/>
              <a:ext cx="492057" cy="4893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0518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80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Przedmioty dodatkowe – poziom rozszerzony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6679508" y="290278"/>
            <a:ext cx="5271248" cy="641992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3-letniego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4-letniego technikum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2015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FF990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FED2B28C-A763-4ABF-842C-3747D89255D4}"/>
              </a:ext>
            </a:extLst>
          </p:cNvPr>
          <p:cNvGrpSpPr/>
          <p:nvPr/>
        </p:nvGrpSpPr>
        <p:grpSpPr>
          <a:xfrm>
            <a:off x="344244" y="1608512"/>
            <a:ext cx="11606512" cy="578432"/>
            <a:chOff x="344244" y="1307296"/>
            <a:chExt cx="11606512" cy="578432"/>
          </a:xfrm>
        </p:grpSpPr>
        <p:sp>
          <p:nvSpPr>
            <p:cNvPr id="16" name="Prostokąt zaokrąglony 15"/>
            <p:cNvSpPr/>
            <p:nvPr/>
          </p:nvSpPr>
          <p:spPr>
            <a:xfrm>
              <a:off x="968188" y="1307296"/>
              <a:ext cx="10982568" cy="57841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zawierających ograniczony zakres wymagań podstawy programowej.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4" name="Prostokąt zaokrąglony 15">
              <a:extLst>
                <a:ext uri="{FF2B5EF4-FFF2-40B4-BE49-F238E27FC236}">
                  <a16:creationId xmlns:a16="http://schemas.microsoft.com/office/drawing/2014/main" xmlns="" id="{13C6D989-E180-408B-A6E5-A0EEB36D8453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xmlns="" id="{3346174A-C296-4429-95A3-6233F9783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xmlns="" id="{25587DF8-51D1-4CBB-8F34-BEFEE1518A0A}"/>
              </a:ext>
            </a:extLst>
          </p:cNvPr>
          <p:cNvGrpSpPr/>
          <p:nvPr/>
        </p:nvGrpSpPr>
        <p:grpSpPr>
          <a:xfrm>
            <a:off x="344244" y="2594541"/>
            <a:ext cx="11606512" cy="1127481"/>
            <a:chOff x="351749" y="2492467"/>
            <a:chExt cx="11606512" cy="1127481"/>
          </a:xfrm>
        </p:grpSpPr>
        <p:grpSp>
          <p:nvGrpSpPr>
            <p:cNvPr id="35" name="Grupa 34">
              <a:extLst>
                <a:ext uri="{FF2B5EF4-FFF2-40B4-BE49-F238E27FC236}">
                  <a16:creationId xmlns:a16="http://schemas.microsoft.com/office/drawing/2014/main" xmlns="" id="{C16BA42C-9BB9-4A50-B41C-CC3FF5DD6C2B}"/>
                </a:ext>
              </a:extLst>
            </p:cNvPr>
            <p:cNvGrpSpPr/>
            <p:nvPr/>
          </p:nvGrpSpPr>
          <p:grpSpPr>
            <a:xfrm>
              <a:off x="351749" y="2492467"/>
              <a:ext cx="11606512" cy="1127481"/>
              <a:chOff x="344244" y="1307295"/>
              <a:chExt cx="11606512" cy="1127481"/>
            </a:xfrm>
          </p:grpSpPr>
          <p:sp>
            <p:nvSpPr>
              <p:cNvPr id="37" name="Prostokąt zaokrąglony 15">
                <a:extLst>
                  <a:ext uri="{FF2B5EF4-FFF2-40B4-BE49-F238E27FC236}">
                    <a16:creationId xmlns:a16="http://schemas.microsoft.com/office/drawing/2014/main" xmlns="" id="{A91CFAAC-4682-462A-9218-088521D4B582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112748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 przypadku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języków obcych nowożytnych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ograniczony zakres środków gramatycznych oraz obniżony ogólny średni poziom biegłości językowej, w tym zakresu środków językowych w wypowiedziach pisemnych (w skali </a:t>
                </a:r>
                <a:r>
                  <a:rPr lang="pl-PL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ESOKJ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poziom rozszerzony: B1+ (B2 w zakresie rozumienia ze słuchu i rozumienia tekstów pisanych)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poziom dwujęzyczny: B2+ (C1 w zakresie rozumienia ze słuchu i rozumienia tekstów pisanych).</a:t>
                </a:r>
              </a:p>
            </p:txBody>
          </p:sp>
          <p:sp>
            <p:nvSpPr>
              <p:cNvPr id="38" name="Prostokąt zaokrąglony 15">
                <a:extLst>
                  <a:ext uri="{FF2B5EF4-FFF2-40B4-BE49-F238E27FC236}">
                    <a16:creationId xmlns:a16="http://schemas.microsoft.com/office/drawing/2014/main" xmlns="" id="{0AFB4734-9EAA-46DB-9656-A9CB2E411F64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xmlns="" id="{9C9F9C36-6277-49A9-8A92-AB49C1D88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294" y="2524716"/>
              <a:ext cx="545338" cy="491296"/>
            </a:xfrm>
            <a:prstGeom prst="rect">
              <a:avLst/>
            </a:prstGeom>
          </p:spPr>
        </p:pic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5A6F3271-EB70-44E7-B436-D5505AD9362B}"/>
              </a:ext>
            </a:extLst>
          </p:cNvPr>
          <p:cNvGrpSpPr/>
          <p:nvPr/>
        </p:nvGrpSpPr>
        <p:grpSpPr>
          <a:xfrm>
            <a:off x="344244" y="4129637"/>
            <a:ext cx="11606512" cy="578432"/>
            <a:chOff x="344244" y="4129637"/>
            <a:chExt cx="11606512" cy="578432"/>
          </a:xfrm>
        </p:grpSpPr>
        <p:grpSp>
          <p:nvGrpSpPr>
            <p:cNvPr id="36" name="Grupa 35">
              <a:extLst>
                <a:ext uri="{FF2B5EF4-FFF2-40B4-BE49-F238E27FC236}">
                  <a16:creationId xmlns:a16="http://schemas.microsoft.com/office/drawing/2014/main" xmlns="" id="{C96348EB-7018-4907-B42A-AB6D73100348}"/>
                </a:ext>
              </a:extLst>
            </p:cNvPr>
            <p:cNvGrpSpPr/>
            <p:nvPr/>
          </p:nvGrpSpPr>
          <p:grpSpPr>
            <a:xfrm>
              <a:off x="344244" y="4129637"/>
              <a:ext cx="11606512" cy="578432"/>
              <a:chOff x="344244" y="1307296"/>
              <a:chExt cx="11606512" cy="578432"/>
            </a:xfrm>
          </p:grpSpPr>
          <p:sp>
            <p:nvSpPr>
              <p:cNvPr id="40" name="Prostokąt zaokrąglony 15">
                <a:extLst>
                  <a:ext uri="{FF2B5EF4-FFF2-40B4-BE49-F238E27FC236}">
                    <a16:creationId xmlns:a16="http://schemas.microsoft.com/office/drawing/2014/main" xmlns="" id="{EBA383E4-0868-423C-9730-E976C310A94F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Obowiązek przystąpienia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 egzaminu z jednego przedmiotu na poziomie rozszerzonym;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bez progu zaliczenia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41" name="Prostokąt zaokrąglony 15">
                <a:extLst>
                  <a:ext uri="{FF2B5EF4-FFF2-40B4-BE49-F238E27FC236}">
                    <a16:creationId xmlns:a16="http://schemas.microsoft.com/office/drawing/2014/main" xmlns="" id="{31A46B1F-E20E-483A-B461-EFC8CEE240CF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xmlns="" id="{A8DDD2B5-F374-456F-975D-04FDFD9CE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4191888"/>
              <a:ext cx="435437" cy="466174"/>
            </a:xfrm>
            <a:prstGeom prst="rect">
              <a:avLst/>
            </a:prstGeom>
          </p:spPr>
        </p:pic>
      </p:grpSp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4D6E3F8E-6207-4340-91DD-1E79C143BEA7}"/>
              </a:ext>
            </a:extLst>
          </p:cNvPr>
          <p:cNvGrpSpPr/>
          <p:nvPr/>
        </p:nvGrpSpPr>
        <p:grpSpPr>
          <a:xfrm>
            <a:off x="344244" y="5121070"/>
            <a:ext cx="11606512" cy="578432"/>
            <a:chOff x="344244" y="5121070"/>
            <a:chExt cx="11606512" cy="578432"/>
          </a:xfrm>
        </p:grpSpPr>
        <p:grpSp>
          <p:nvGrpSpPr>
            <p:cNvPr id="44" name="Grupa 43">
              <a:extLst>
                <a:ext uri="{FF2B5EF4-FFF2-40B4-BE49-F238E27FC236}">
                  <a16:creationId xmlns:a16="http://schemas.microsoft.com/office/drawing/2014/main" xmlns="" id="{8024CE98-FAAA-49DB-BC9E-FCC878854A83}"/>
                </a:ext>
              </a:extLst>
            </p:cNvPr>
            <p:cNvGrpSpPr/>
            <p:nvPr/>
          </p:nvGrpSpPr>
          <p:grpSpPr>
            <a:xfrm>
              <a:off x="344244" y="5121070"/>
              <a:ext cx="11606512" cy="578432"/>
              <a:chOff x="344244" y="1307296"/>
              <a:chExt cx="11606512" cy="578432"/>
            </a:xfrm>
          </p:grpSpPr>
          <p:sp>
            <p:nvSpPr>
              <p:cNvPr id="46" name="Prostokąt zaokrąglony 15">
                <a:extLst>
                  <a:ext uri="{FF2B5EF4-FFF2-40B4-BE49-F238E27FC236}">
                    <a16:creationId xmlns:a16="http://schemas.microsoft.com/office/drawing/2014/main" xmlns="" id="{9C120475-E3EF-4782-B921-A991EF52571F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Zdający, którzy posiadają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dyplom zawodowy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albo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dyplom potwierdzający kwalifikacje zawodowe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, mogą „zastąpić” tym dyplomem obowiązek przystąpienia do egzaminu z jednego przedmiotu dodatkowego na poziomie rozszerzonym.</a:t>
                </a:r>
              </a:p>
            </p:txBody>
          </p:sp>
          <p:sp>
            <p:nvSpPr>
              <p:cNvPr id="47" name="Prostokąt zaokrąglony 15">
                <a:extLst>
                  <a:ext uri="{FF2B5EF4-FFF2-40B4-BE49-F238E27FC236}">
                    <a16:creationId xmlns:a16="http://schemas.microsoft.com/office/drawing/2014/main" xmlns="" id="{A750E890-4956-4CDF-BD6B-6B5C6502FCA5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FF9900"/>
              </a:solidFill>
              <a:ln w="28575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18" name="Obraz 17" descr="Obraz zawierający tekst&#10;&#10;Opis wygenerowany automatycznie">
              <a:extLst>
                <a:ext uri="{FF2B5EF4-FFF2-40B4-BE49-F238E27FC236}">
                  <a16:creationId xmlns:a16="http://schemas.microsoft.com/office/drawing/2014/main" xmlns="" id="{62964722-8BFA-4471-AE09-CF7640EBA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901" y="5152686"/>
              <a:ext cx="515113" cy="5120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6669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3" y="195776"/>
            <a:ext cx="6390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Przedmioty dodatkowe – poziom rozszerzony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sp>
        <p:nvSpPr>
          <p:cNvPr id="34" name="Prostokąt zaokrąglony 14">
            <a:extLst>
              <a:ext uri="{FF2B5EF4-FFF2-40B4-BE49-F238E27FC236}">
                <a16:creationId xmlns:a16="http://schemas.microsoft.com/office/drawing/2014/main" xmlns="" id="{1A77AC7C-E84A-44D6-ACC8-423670DB3AA3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upa 39">
            <a:extLst>
              <a:ext uri="{FF2B5EF4-FFF2-40B4-BE49-F238E27FC236}">
                <a16:creationId xmlns:a16="http://schemas.microsoft.com/office/drawing/2014/main" xmlns="" id="{83BD5017-CFC9-4CEE-B2A0-3FE38CABBA41}"/>
              </a:ext>
            </a:extLst>
          </p:cNvPr>
          <p:cNvGrpSpPr/>
          <p:nvPr/>
        </p:nvGrpSpPr>
        <p:grpSpPr>
          <a:xfrm>
            <a:off x="344244" y="1406398"/>
            <a:ext cx="11606512" cy="578432"/>
            <a:chOff x="344244" y="1307296"/>
            <a:chExt cx="11606512" cy="578432"/>
          </a:xfrm>
        </p:grpSpPr>
        <p:sp>
          <p:nvSpPr>
            <p:cNvPr id="41" name="Prostokąt zaokrąglony 15">
              <a:extLst>
                <a:ext uri="{FF2B5EF4-FFF2-40B4-BE49-F238E27FC236}">
                  <a16:creationId xmlns:a16="http://schemas.microsoft.com/office/drawing/2014/main" xmlns="" id="{2060019C-FC6E-49ED-A0CC-7ADCA84DC90E}"/>
                </a:ext>
              </a:extLst>
            </p:cNvPr>
            <p:cNvSpPr/>
            <p:nvPr/>
          </p:nvSpPr>
          <p:spPr>
            <a:xfrm>
              <a:off x="968188" y="1307296"/>
              <a:ext cx="10982568" cy="57841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zawierających ograniczony zakres wymagań podstawy programowej.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42" name="Prostokąt zaokrąglony 15">
              <a:extLst>
                <a:ext uri="{FF2B5EF4-FFF2-40B4-BE49-F238E27FC236}">
                  <a16:creationId xmlns:a16="http://schemas.microsoft.com/office/drawing/2014/main" xmlns="" id="{E976232F-6A79-46E8-9347-14D37F25552F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43" name="Obraz 42">
              <a:extLst>
                <a:ext uri="{FF2B5EF4-FFF2-40B4-BE49-F238E27FC236}">
                  <a16:creationId xmlns:a16="http://schemas.microsoft.com/office/drawing/2014/main" xmlns="" id="{13F7DF92-C442-445C-834C-B9ACFA248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44" name="Grupa 43">
            <a:extLst>
              <a:ext uri="{FF2B5EF4-FFF2-40B4-BE49-F238E27FC236}">
                <a16:creationId xmlns:a16="http://schemas.microsoft.com/office/drawing/2014/main" xmlns="" id="{822C8BB2-BB60-4E42-9B14-51C58A507D90}"/>
              </a:ext>
            </a:extLst>
          </p:cNvPr>
          <p:cNvGrpSpPr/>
          <p:nvPr/>
        </p:nvGrpSpPr>
        <p:grpSpPr>
          <a:xfrm>
            <a:off x="344244" y="2521880"/>
            <a:ext cx="11606512" cy="578432"/>
            <a:chOff x="344244" y="4129637"/>
            <a:chExt cx="11606512" cy="578432"/>
          </a:xfrm>
        </p:grpSpPr>
        <p:grpSp>
          <p:nvGrpSpPr>
            <p:cNvPr id="45" name="Grupa 44">
              <a:extLst>
                <a:ext uri="{FF2B5EF4-FFF2-40B4-BE49-F238E27FC236}">
                  <a16:creationId xmlns:a16="http://schemas.microsoft.com/office/drawing/2014/main" xmlns="" id="{81A22A3C-2424-49F3-9C00-76CA0C6D6FA3}"/>
                </a:ext>
              </a:extLst>
            </p:cNvPr>
            <p:cNvGrpSpPr/>
            <p:nvPr/>
          </p:nvGrpSpPr>
          <p:grpSpPr>
            <a:xfrm>
              <a:off x="344244" y="4129637"/>
              <a:ext cx="11606512" cy="578432"/>
              <a:chOff x="344244" y="1307296"/>
              <a:chExt cx="11606512" cy="578432"/>
            </a:xfrm>
          </p:grpSpPr>
          <p:sp>
            <p:nvSpPr>
              <p:cNvPr id="47" name="Prostokąt zaokrąglony 15">
                <a:extLst>
                  <a:ext uri="{FF2B5EF4-FFF2-40B4-BE49-F238E27FC236}">
                    <a16:creationId xmlns:a16="http://schemas.microsoft.com/office/drawing/2014/main" xmlns="" id="{147164BB-3237-4EF8-8276-4AEC6B286C27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Obowiązek przystąpienia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 egzaminu z jednego przedmiotu na poziomie rozszerzonym;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bez progu zaliczenia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Obowiązek uzyskania co najmniej 30% punktów z jednego z wybranych przedmiotów dodatkowych –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od 2025 r.</a:t>
                </a:r>
                <a:endPara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48" name="Prostokąt zaokrąglony 15">
                <a:extLst>
                  <a:ext uri="{FF2B5EF4-FFF2-40B4-BE49-F238E27FC236}">
                    <a16:creationId xmlns:a16="http://schemas.microsoft.com/office/drawing/2014/main" xmlns="" id="{F997AC7A-B833-4CBF-BC61-018B9B2909B0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46" name="Obraz 45">
              <a:extLst>
                <a:ext uri="{FF2B5EF4-FFF2-40B4-BE49-F238E27FC236}">
                  <a16:creationId xmlns:a16="http://schemas.microsoft.com/office/drawing/2014/main" xmlns="" id="{B92EF309-8C3D-4A9B-9C42-E52F7DFA6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4191888"/>
              <a:ext cx="435437" cy="466174"/>
            </a:xfrm>
            <a:prstGeom prst="rect">
              <a:avLst/>
            </a:prstGeom>
          </p:spPr>
        </p:pic>
      </p:grpSp>
      <p:grpSp>
        <p:nvGrpSpPr>
          <p:cNvPr id="49" name="Grupa 48">
            <a:extLst>
              <a:ext uri="{FF2B5EF4-FFF2-40B4-BE49-F238E27FC236}">
                <a16:creationId xmlns:a16="http://schemas.microsoft.com/office/drawing/2014/main" xmlns="" id="{2E1FBC3B-B1FA-4762-83CD-815611E78544}"/>
              </a:ext>
            </a:extLst>
          </p:cNvPr>
          <p:cNvGrpSpPr/>
          <p:nvPr/>
        </p:nvGrpSpPr>
        <p:grpSpPr>
          <a:xfrm>
            <a:off x="344244" y="3637362"/>
            <a:ext cx="11606512" cy="578432"/>
            <a:chOff x="344244" y="5121070"/>
            <a:chExt cx="11606512" cy="578432"/>
          </a:xfrm>
        </p:grpSpPr>
        <p:grpSp>
          <p:nvGrpSpPr>
            <p:cNvPr id="50" name="Grupa 49">
              <a:extLst>
                <a:ext uri="{FF2B5EF4-FFF2-40B4-BE49-F238E27FC236}">
                  <a16:creationId xmlns:a16="http://schemas.microsoft.com/office/drawing/2014/main" xmlns="" id="{12E42A1A-6507-450E-A843-7649CAE68008}"/>
                </a:ext>
              </a:extLst>
            </p:cNvPr>
            <p:cNvGrpSpPr/>
            <p:nvPr/>
          </p:nvGrpSpPr>
          <p:grpSpPr>
            <a:xfrm>
              <a:off x="344244" y="5121070"/>
              <a:ext cx="11606512" cy="578432"/>
              <a:chOff x="344244" y="1307296"/>
              <a:chExt cx="11606512" cy="578432"/>
            </a:xfrm>
          </p:grpSpPr>
          <p:sp>
            <p:nvSpPr>
              <p:cNvPr id="52" name="Prostokąt zaokrąglony 15">
                <a:extLst>
                  <a:ext uri="{FF2B5EF4-FFF2-40B4-BE49-F238E27FC236}">
                    <a16:creationId xmlns:a16="http://schemas.microsoft.com/office/drawing/2014/main" xmlns="" id="{261E6C9D-FA47-49E9-BBA8-E2056FE7AD38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Zdający, którzy posiadają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dyplom zawodowy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albo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dyplom potwierdzający kwalifikacje zawodowe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, mogą „zastąpić” tym dyplomem obowiązek przystąpienia do egzaminu z jednego przedmiotu dodatkowego na poziomie rozszerzonym.</a:t>
                </a:r>
              </a:p>
            </p:txBody>
          </p:sp>
          <p:sp>
            <p:nvSpPr>
              <p:cNvPr id="53" name="Prostokąt zaokrąglony 15">
                <a:extLst>
                  <a:ext uri="{FF2B5EF4-FFF2-40B4-BE49-F238E27FC236}">
                    <a16:creationId xmlns:a16="http://schemas.microsoft.com/office/drawing/2014/main" xmlns="" id="{7370C8C5-6226-4C38-9345-C7501227595B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51" name="Obraz 50" descr="Obraz zawierający tekst&#10;&#10;Opis wygenerowany automatycznie">
              <a:extLst>
                <a:ext uri="{FF2B5EF4-FFF2-40B4-BE49-F238E27FC236}">
                  <a16:creationId xmlns:a16="http://schemas.microsoft.com/office/drawing/2014/main" xmlns="" id="{5364B3F3-6118-4D85-B89D-7F8649A84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901" y="5152686"/>
              <a:ext cx="515113" cy="5120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3388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3" y="195776"/>
            <a:ext cx="6390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Przedmioty dodatkowe – język polski (PR)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E17C19C5-5B8D-4C85-9131-FE562E172BEF}"/>
              </a:ext>
            </a:extLst>
          </p:cNvPr>
          <p:cNvGrpSpPr/>
          <p:nvPr/>
        </p:nvGrpSpPr>
        <p:grpSpPr>
          <a:xfrm>
            <a:off x="346845" y="1100612"/>
            <a:ext cx="11606512" cy="578432"/>
            <a:chOff x="336401" y="2255375"/>
            <a:chExt cx="11606512" cy="578432"/>
          </a:xfrm>
        </p:grpSpPr>
        <p:grpSp>
          <p:nvGrpSpPr>
            <p:cNvPr id="88" name="Grupa 87">
              <a:extLst>
                <a:ext uri="{FF2B5EF4-FFF2-40B4-BE49-F238E27FC236}">
                  <a16:creationId xmlns:a16="http://schemas.microsoft.com/office/drawing/2014/main" xmlns="" id="{BDE3705B-7A30-41EE-A972-4A6B351CA262}"/>
                </a:ext>
              </a:extLst>
            </p:cNvPr>
            <p:cNvGrpSpPr/>
            <p:nvPr/>
          </p:nvGrpSpPr>
          <p:grpSpPr>
            <a:xfrm>
              <a:off x="336401" y="2255375"/>
              <a:ext cx="11606512" cy="578432"/>
              <a:chOff x="344244" y="1307296"/>
              <a:chExt cx="11606512" cy="578432"/>
            </a:xfrm>
          </p:grpSpPr>
          <p:sp>
            <p:nvSpPr>
              <p:cNvPr id="89" name="Prostokąt zaokrąglony 15">
                <a:extLst>
                  <a:ext uri="{FF2B5EF4-FFF2-40B4-BE49-F238E27FC236}">
                    <a16:creationId xmlns:a16="http://schemas.microsoft.com/office/drawing/2014/main" xmlns="" id="{5320345E-291A-4E8E-B4E9-59BC08C1D478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Ograniczenie listy lektur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 przypadku egzaminu z języka polskiego na poziomie rozszerzonym ORAZ zmiana formatu arkusza.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0" name="Prostokąt zaokrąglony 15">
                <a:extLst>
                  <a:ext uri="{FF2B5EF4-FFF2-40B4-BE49-F238E27FC236}">
                    <a16:creationId xmlns:a16="http://schemas.microsoft.com/office/drawing/2014/main" xmlns="" id="{9BF6D370-8CCD-489E-8E1B-F6BD70E94850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3" name="Obraz 2" descr="Obraz zawierający tekst&#10;&#10;Opis wygenerowany automatycznie">
              <a:extLst>
                <a:ext uri="{FF2B5EF4-FFF2-40B4-BE49-F238E27FC236}">
                  <a16:creationId xmlns:a16="http://schemas.microsoft.com/office/drawing/2014/main" xmlns="" id="{799D26B9-1D80-41ED-8E52-F69B368836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218" y="2294195"/>
              <a:ext cx="480955" cy="478327"/>
            </a:xfrm>
            <a:prstGeom prst="rect">
              <a:avLst/>
            </a:prstGeom>
          </p:spPr>
        </p:pic>
      </p:grpSp>
      <p:sp>
        <p:nvSpPr>
          <p:cNvPr id="34" name="Prostokąt zaokrąglony 14">
            <a:extLst>
              <a:ext uri="{FF2B5EF4-FFF2-40B4-BE49-F238E27FC236}">
                <a16:creationId xmlns:a16="http://schemas.microsoft.com/office/drawing/2014/main" xmlns="" id="{1A77AC7C-E84A-44D6-ACC8-423670DB3AA3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upa 44">
            <a:extLst>
              <a:ext uri="{FF2B5EF4-FFF2-40B4-BE49-F238E27FC236}">
                <a16:creationId xmlns:a16="http://schemas.microsoft.com/office/drawing/2014/main" xmlns="" id="{6C7EAD01-59F7-497C-AF5E-B6092D7C45AA}"/>
              </a:ext>
            </a:extLst>
          </p:cNvPr>
          <p:cNvGrpSpPr/>
          <p:nvPr/>
        </p:nvGrpSpPr>
        <p:grpSpPr>
          <a:xfrm>
            <a:off x="382565" y="1827387"/>
            <a:ext cx="11606512" cy="578433"/>
            <a:chOff x="382565" y="1189401"/>
            <a:chExt cx="11606512" cy="578433"/>
          </a:xfrm>
        </p:grpSpPr>
        <p:grpSp>
          <p:nvGrpSpPr>
            <p:cNvPr id="46" name="Grupa 45">
              <a:extLst>
                <a:ext uri="{FF2B5EF4-FFF2-40B4-BE49-F238E27FC236}">
                  <a16:creationId xmlns:a16="http://schemas.microsoft.com/office/drawing/2014/main" xmlns="" id="{AABE067C-4DA2-401B-9364-D49EABAA7EDA}"/>
                </a:ext>
              </a:extLst>
            </p:cNvPr>
            <p:cNvGrpSpPr/>
            <p:nvPr/>
          </p:nvGrpSpPr>
          <p:grpSpPr>
            <a:xfrm>
              <a:off x="382565" y="1189401"/>
              <a:ext cx="11606512" cy="578433"/>
              <a:chOff x="344244" y="1307295"/>
              <a:chExt cx="11606512" cy="578433"/>
            </a:xfrm>
          </p:grpSpPr>
          <p:sp>
            <p:nvSpPr>
              <p:cNvPr id="48" name="Prostokąt zaokrąglony 15">
                <a:extLst>
                  <a:ext uri="{FF2B5EF4-FFF2-40B4-BE49-F238E27FC236}">
                    <a16:creationId xmlns:a16="http://schemas.microsoft.com/office/drawing/2014/main" xmlns="" id="{07B42B49-849A-4FBC-B29B-D5D870363DF0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Najważniejsze </a:t>
                </a:r>
                <a:r>
                  <a:rPr lang="pl-PL" sz="16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zmiany w arkuszu egzaminacyjnym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w roku 2023 oraz 2024 (w porównaniu do zapisów ogłoszonych           w </a:t>
                </a:r>
                <a:r>
                  <a:rPr lang="pl-PL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Informatorze o egzaminie maturalnym od roku szkolnego 2023/2024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)</a:t>
                </a:r>
              </a:p>
            </p:txBody>
          </p:sp>
          <p:sp>
            <p:nvSpPr>
              <p:cNvPr id="49" name="Prostokąt zaokrąglony 15">
                <a:extLst>
                  <a:ext uri="{FF2B5EF4-FFF2-40B4-BE49-F238E27FC236}">
                    <a16:creationId xmlns:a16="http://schemas.microsoft.com/office/drawing/2014/main" xmlns="" id="{ACB52E61-CA5D-406E-9BE0-5447F7F18B1C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47" name="Obraz 46">
              <a:extLst>
                <a:ext uri="{FF2B5EF4-FFF2-40B4-BE49-F238E27FC236}">
                  <a16:creationId xmlns:a16="http://schemas.microsoft.com/office/drawing/2014/main" xmlns="" id="{77D6F124-D832-4779-A4B1-2892CF345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36" y="1229143"/>
              <a:ext cx="503885" cy="463857"/>
            </a:xfrm>
            <a:prstGeom prst="rect">
              <a:avLst/>
            </a:prstGeom>
          </p:spPr>
        </p:pic>
      </p:grpSp>
      <p:pic>
        <p:nvPicPr>
          <p:cNvPr id="50" name="Obraz 49" descr="Obraz zawierający stół&#10;&#10;Opis wygenerowany automatycznie">
            <a:extLst>
              <a:ext uri="{FF2B5EF4-FFF2-40B4-BE49-F238E27FC236}">
                <a16:creationId xmlns:a16="http://schemas.microsoft.com/office/drawing/2014/main" xmlns="" id="{871530ED-CEAD-4195-B0CA-80630DF089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562" y="2506238"/>
            <a:ext cx="6593444" cy="378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86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3" y="195776"/>
            <a:ext cx="6390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Przedmioty dodatkowe – </a:t>
            </a:r>
            <a:r>
              <a:rPr lang="pl-PL" sz="2400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języki obce</a:t>
            </a:r>
            <a:endParaRPr lang="pl-PL" sz="24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grpSp>
        <p:nvGrpSpPr>
          <p:cNvPr id="73" name="Grupa 72">
            <a:extLst>
              <a:ext uri="{FF2B5EF4-FFF2-40B4-BE49-F238E27FC236}">
                <a16:creationId xmlns:a16="http://schemas.microsoft.com/office/drawing/2014/main" xmlns="" id="{BD4E59C3-787E-43CE-A4B7-CFFE6AC87F57}"/>
              </a:ext>
            </a:extLst>
          </p:cNvPr>
          <p:cNvGrpSpPr/>
          <p:nvPr/>
        </p:nvGrpSpPr>
        <p:grpSpPr>
          <a:xfrm>
            <a:off x="364946" y="1419723"/>
            <a:ext cx="11606512" cy="1127481"/>
            <a:chOff x="351749" y="2492467"/>
            <a:chExt cx="11606512" cy="1127481"/>
          </a:xfrm>
        </p:grpSpPr>
        <p:grpSp>
          <p:nvGrpSpPr>
            <p:cNvPr id="74" name="Grupa 73">
              <a:extLst>
                <a:ext uri="{FF2B5EF4-FFF2-40B4-BE49-F238E27FC236}">
                  <a16:creationId xmlns:a16="http://schemas.microsoft.com/office/drawing/2014/main" xmlns="" id="{AAB05E22-4E88-4AF2-9A2C-99E410CEF0AF}"/>
                </a:ext>
              </a:extLst>
            </p:cNvPr>
            <p:cNvGrpSpPr/>
            <p:nvPr/>
          </p:nvGrpSpPr>
          <p:grpSpPr>
            <a:xfrm>
              <a:off x="351749" y="2492467"/>
              <a:ext cx="11606512" cy="1127481"/>
              <a:chOff x="344244" y="1307295"/>
              <a:chExt cx="11606512" cy="1127481"/>
            </a:xfrm>
          </p:grpSpPr>
          <p:sp>
            <p:nvSpPr>
              <p:cNvPr id="76" name="Prostokąt zaokrąglony 15">
                <a:extLst>
                  <a:ext uri="{FF2B5EF4-FFF2-40B4-BE49-F238E27FC236}">
                    <a16:creationId xmlns:a16="http://schemas.microsoft.com/office/drawing/2014/main" xmlns="" id="{30A0B6A9-447E-4E88-AB7C-1C8DCEA81E04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112748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 przypadku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języków obcych nowożytnych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ograniczony zakres środków gramatycznych oraz obniżony ogólny średni poziom biegłości językowej, w tym zakresu środków językowych w wypowiedziach pisemnych (w skali </a:t>
                </a:r>
                <a:r>
                  <a:rPr lang="pl-PL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ESOKJ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poziom rozszerzony: B2 (B2+ w zakresie rozumienia ze słuchu i rozumienia tekstów pisanych)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poziom dwujęzyczny: B2+ (C1 w zakresie rozumienia ze słuchu i rozumienia tekstów pisanych).</a:t>
                </a:r>
              </a:p>
            </p:txBody>
          </p:sp>
          <p:sp>
            <p:nvSpPr>
              <p:cNvPr id="77" name="Prostokąt zaokrąglony 15">
                <a:extLst>
                  <a:ext uri="{FF2B5EF4-FFF2-40B4-BE49-F238E27FC236}">
                    <a16:creationId xmlns:a16="http://schemas.microsoft.com/office/drawing/2014/main" xmlns="" id="{1FDB434D-89E2-47CA-94B7-75FFC088DB66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75" name="Obraz 74">
              <a:extLst>
                <a:ext uri="{FF2B5EF4-FFF2-40B4-BE49-F238E27FC236}">
                  <a16:creationId xmlns:a16="http://schemas.microsoft.com/office/drawing/2014/main" xmlns="" id="{D4B4352A-2F57-41AB-B6A7-6E2E61153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294" y="2524716"/>
              <a:ext cx="545338" cy="491296"/>
            </a:xfrm>
            <a:prstGeom prst="rect">
              <a:avLst/>
            </a:prstGeom>
          </p:spPr>
        </p:pic>
      </p:grpSp>
      <p:sp>
        <p:nvSpPr>
          <p:cNvPr id="34" name="Prostokąt zaokrąglony 14">
            <a:extLst>
              <a:ext uri="{FF2B5EF4-FFF2-40B4-BE49-F238E27FC236}">
                <a16:creationId xmlns:a16="http://schemas.microsoft.com/office/drawing/2014/main" xmlns="" id="{1A77AC7C-E84A-44D6-ACC8-423670DB3AA3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upa 34">
            <a:extLst>
              <a:ext uri="{FF2B5EF4-FFF2-40B4-BE49-F238E27FC236}">
                <a16:creationId xmlns:a16="http://schemas.microsoft.com/office/drawing/2014/main" xmlns="" id="{8276E50D-7D0A-4339-9D9C-64F81649CEE6}"/>
              </a:ext>
            </a:extLst>
          </p:cNvPr>
          <p:cNvGrpSpPr/>
          <p:nvPr/>
        </p:nvGrpSpPr>
        <p:grpSpPr>
          <a:xfrm>
            <a:off x="364946" y="3097597"/>
            <a:ext cx="11606512" cy="578432"/>
            <a:chOff x="351749" y="2492468"/>
            <a:chExt cx="11606512" cy="578432"/>
          </a:xfrm>
        </p:grpSpPr>
        <p:grpSp>
          <p:nvGrpSpPr>
            <p:cNvPr id="36" name="Grupa 35">
              <a:extLst>
                <a:ext uri="{FF2B5EF4-FFF2-40B4-BE49-F238E27FC236}">
                  <a16:creationId xmlns:a16="http://schemas.microsoft.com/office/drawing/2014/main" xmlns="" id="{659B7750-32BA-4917-9A16-57EE76274DC0}"/>
                </a:ext>
              </a:extLst>
            </p:cNvPr>
            <p:cNvGrpSpPr/>
            <p:nvPr/>
          </p:nvGrpSpPr>
          <p:grpSpPr>
            <a:xfrm>
              <a:off x="351749" y="2492468"/>
              <a:ext cx="11606512" cy="578432"/>
              <a:chOff x="344244" y="1307296"/>
              <a:chExt cx="11606512" cy="578432"/>
            </a:xfrm>
          </p:grpSpPr>
          <p:sp>
            <p:nvSpPr>
              <p:cNvPr id="38" name="Prostokąt zaokrąglony 15">
                <a:extLst>
                  <a:ext uri="{FF2B5EF4-FFF2-40B4-BE49-F238E27FC236}">
                    <a16:creationId xmlns:a16="http://schemas.microsoft.com/office/drawing/2014/main" xmlns="" id="{82E68988-92FE-4F3D-B59C-FA406E68B36E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Absolwenci </a:t>
                </a:r>
                <a:r>
                  <a:rPr lang="pl-PL" sz="16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szkół/oddziałów dwujęzycznych </a:t>
                </a:r>
                <a:r>
                  <a:rPr lang="pl-PL" sz="16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obowiązkowo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przystępują do egzaminu z języka obcego na poziomie dwujęzycznym (jako przedmiotu dodatkowego).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39" name="Prostokąt zaokrąglony 15">
                <a:extLst>
                  <a:ext uri="{FF2B5EF4-FFF2-40B4-BE49-F238E27FC236}">
                    <a16:creationId xmlns:a16="http://schemas.microsoft.com/office/drawing/2014/main" xmlns="" id="{FA8B0376-B750-4597-98AE-4A861D42D86E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37" name="Obraz 36">
              <a:extLst>
                <a:ext uri="{FF2B5EF4-FFF2-40B4-BE49-F238E27FC236}">
                  <a16:creationId xmlns:a16="http://schemas.microsoft.com/office/drawing/2014/main" xmlns="" id="{2FCBDF9F-9037-478D-AC1A-D16812256E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294" y="2524716"/>
              <a:ext cx="545338" cy="4912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1987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187975" y="195776"/>
            <a:ext cx="6585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Przedmioty dodatkowe – historia i filozofia (PR)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sp>
        <p:nvSpPr>
          <p:cNvPr id="35" name="Prostokąt zaokrąglony 14">
            <a:extLst>
              <a:ext uri="{FF2B5EF4-FFF2-40B4-BE49-F238E27FC236}">
                <a16:creationId xmlns:a16="http://schemas.microsoft.com/office/drawing/2014/main" xmlns="" id="{80B55AF5-0A4E-4BFE-AB58-934BEFB2B988}"/>
              </a:ext>
            </a:extLst>
          </p:cNvPr>
          <p:cNvSpPr/>
          <p:nvPr/>
        </p:nvSpPr>
        <p:spPr>
          <a:xfrm>
            <a:off x="6698648" y="248585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xmlns="" id="{2C4322D5-0BF8-4556-9B76-F9617FBE6E11}"/>
              </a:ext>
            </a:extLst>
          </p:cNvPr>
          <p:cNvGrpSpPr/>
          <p:nvPr/>
        </p:nvGrpSpPr>
        <p:grpSpPr>
          <a:xfrm>
            <a:off x="344244" y="1406398"/>
            <a:ext cx="11606512" cy="578432"/>
            <a:chOff x="344244" y="1406398"/>
            <a:chExt cx="11606512" cy="578432"/>
          </a:xfrm>
        </p:grpSpPr>
        <p:grpSp>
          <p:nvGrpSpPr>
            <p:cNvPr id="69" name="Grupa 68">
              <a:extLst>
                <a:ext uri="{FF2B5EF4-FFF2-40B4-BE49-F238E27FC236}">
                  <a16:creationId xmlns:a16="http://schemas.microsoft.com/office/drawing/2014/main" xmlns="" id="{0852F20C-2708-401B-9AC2-5296AF9FF6C0}"/>
                </a:ext>
              </a:extLst>
            </p:cNvPr>
            <p:cNvGrpSpPr/>
            <p:nvPr/>
          </p:nvGrpSpPr>
          <p:grpSpPr>
            <a:xfrm>
              <a:off x="344244" y="1406398"/>
              <a:ext cx="11606512" cy="578432"/>
              <a:chOff x="344244" y="1307296"/>
              <a:chExt cx="11606512" cy="578432"/>
            </a:xfrm>
          </p:grpSpPr>
          <p:sp>
            <p:nvSpPr>
              <p:cNvPr id="70" name="Prostokąt zaokrąglony 15">
                <a:extLst>
                  <a:ext uri="{FF2B5EF4-FFF2-40B4-BE49-F238E27FC236}">
                    <a16:creationId xmlns:a16="http://schemas.microsoft.com/office/drawing/2014/main" xmlns="" id="{46652D47-8F57-4929-A311-DAA309D57376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Zmniejszenie minimalnej liczby wyrazów w wypracowaniu z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historii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na poziomie rozszerzonym: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300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(zamiast 500).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71" name="Prostokąt zaokrąglony 15">
                <a:extLst>
                  <a:ext uri="{FF2B5EF4-FFF2-40B4-BE49-F238E27FC236}">
                    <a16:creationId xmlns:a16="http://schemas.microsoft.com/office/drawing/2014/main" xmlns="" id="{7A4C2B3E-7C4A-41B0-9947-029A805A5F8F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5" name="Obraz 4">
              <a:extLst>
                <a:ext uri="{FF2B5EF4-FFF2-40B4-BE49-F238E27FC236}">
                  <a16:creationId xmlns:a16="http://schemas.microsoft.com/office/drawing/2014/main" xmlns="" id="{511DA737-6F41-459E-AE57-09AA42772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462" y="1419723"/>
              <a:ext cx="512608" cy="509807"/>
            </a:xfrm>
            <a:prstGeom prst="rect">
              <a:avLst/>
            </a:prstGeom>
          </p:spPr>
        </p:pic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xmlns="" id="{88258434-3C40-4011-9491-D3CF1EF28337}"/>
              </a:ext>
            </a:extLst>
          </p:cNvPr>
          <p:cNvGrpSpPr/>
          <p:nvPr/>
        </p:nvGrpSpPr>
        <p:grpSpPr>
          <a:xfrm>
            <a:off x="344244" y="2364437"/>
            <a:ext cx="11606512" cy="578432"/>
            <a:chOff x="336401" y="2255375"/>
            <a:chExt cx="11606512" cy="578432"/>
          </a:xfrm>
        </p:grpSpPr>
        <p:grpSp>
          <p:nvGrpSpPr>
            <p:cNvPr id="88" name="Grupa 87">
              <a:extLst>
                <a:ext uri="{FF2B5EF4-FFF2-40B4-BE49-F238E27FC236}">
                  <a16:creationId xmlns:a16="http://schemas.microsoft.com/office/drawing/2014/main" xmlns="" id="{BDE3705B-7A30-41EE-A972-4A6B351CA262}"/>
                </a:ext>
              </a:extLst>
            </p:cNvPr>
            <p:cNvGrpSpPr/>
            <p:nvPr/>
          </p:nvGrpSpPr>
          <p:grpSpPr>
            <a:xfrm>
              <a:off x="336401" y="2255375"/>
              <a:ext cx="11606512" cy="578432"/>
              <a:chOff x="344244" y="1307296"/>
              <a:chExt cx="11606512" cy="578432"/>
            </a:xfrm>
          </p:grpSpPr>
          <p:sp>
            <p:nvSpPr>
              <p:cNvPr id="89" name="Prostokąt zaokrąglony 15">
                <a:extLst>
                  <a:ext uri="{FF2B5EF4-FFF2-40B4-BE49-F238E27FC236}">
                    <a16:creationId xmlns:a16="http://schemas.microsoft.com/office/drawing/2014/main" xmlns="" id="{5320345E-291A-4E8E-B4E9-59BC08C1D478}"/>
                  </a:ext>
                </a:extLst>
              </p:cNvPr>
              <p:cNvSpPr/>
              <p:nvPr/>
            </p:nvSpPr>
            <p:spPr>
              <a:xfrm>
                <a:off x="968188" y="1307296"/>
                <a:ext cx="10982568" cy="57841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Zmniejszenie minimalnej liczby wyrazów w wypracowaniu z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filozofii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na poziomie rozszerzonym: </a:t>
                </a:r>
                <a:r>
                  <a:rPr lang="pl-PL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300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(zamiast 400).</a:t>
                </a:r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0" name="Prostokąt zaokrąglony 15">
                <a:extLst>
                  <a:ext uri="{FF2B5EF4-FFF2-40B4-BE49-F238E27FC236}">
                    <a16:creationId xmlns:a16="http://schemas.microsoft.com/office/drawing/2014/main" xmlns="" id="{9BF6D370-8CCD-489E-8E1B-F6BD70E94850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xmlns="" id="{8ADFFF67-7E40-467C-ACC6-7E941C8EE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881" y="2268539"/>
              <a:ext cx="429769" cy="539497"/>
            </a:xfrm>
            <a:prstGeom prst="rect">
              <a:avLst/>
            </a:prstGeom>
          </p:spPr>
        </p:pic>
      </p:grpSp>
      <p:sp>
        <p:nvSpPr>
          <p:cNvPr id="40" name="Prostokąt zaokrąglony 14">
            <a:extLst>
              <a:ext uri="{FF2B5EF4-FFF2-40B4-BE49-F238E27FC236}">
                <a16:creationId xmlns:a16="http://schemas.microsoft.com/office/drawing/2014/main" xmlns="" id="{A456EDCA-E5E9-413B-876F-4DFB4F76A2B4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29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338062" y="2438745"/>
            <a:ext cx="981177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endParaRPr lang="pl-PL" sz="3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Szczegółowe informacje, w tym </a:t>
            </a:r>
            <a:r>
              <a:rPr lang="pl-PL" sz="24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Aneksy do informatorów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przykładowe arkusze egzaminacyjne, materiały dodatkowe – dostępne na stronie</a:t>
            </a:r>
          </a:p>
          <a:p>
            <a:endParaRPr lang="pl-PL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https://cke.gov.pl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chemeClr val="bg2">
              <a:lumMod val="50000"/>
            </a:schemeClr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7481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344244" y="941295"/>
            <a:ext cx="5271248" cy="634701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3-letniego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4-letniego technikum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2015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44244" y="2011681"/>
            <a:ext cx="5271248" cy="21138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Przeprowadzany na podstawie </a:t>
            </a: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wymagań egzaminacyjnych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solidFill>
                  <a:srgbClr val="FF9900"/>
                </a:solidFill>
                <a:latin typeface="Bahnschrift" panose="020B050204020402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obowiązujących również         w roku 2021 i 2022 (+ część ustna):</a:t>
            </a:r>
          </a:p>
          <a:p>
            <a:endParaRPr lang="pl-PL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pl-PL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pl-PL" sz="1600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dziennikustaw.gov.pl/D2022000169801.pdf</a:t>
            </a:r>
            <a:endParaRPr lang="pl-P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556785" y="2011680"/>
            <a:ext cx="5311275" cy="21138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Przeprowadzany na podstawie </a:t>
            </a: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wymagań egzaminacyjnych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 smtClean="0">
                <a:solidFill>
                  <a:srgbClr val="7030A0"/>
                </a:solidFill>
                <a:latin typeface="Bahnschrift" panose="020B050204020402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pl-PL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pl-PL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pl-PL" sz="1600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dziennikustaw.gov.pl/D2022000124601.pdf</a:t>
            </a:r>
            <a:r>
              <a:rPr lang="pl-PL" sz="1600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344244" y="4328553"/>
            <a:ext cx="5271248" cy="15881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Aneksy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Informatorów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egzaminie maturalnym na stronie internetowej CKE:</a:t>
            </a:r>
          </a:p>
          <a:p>
            <a:endParaRPr lang="pl-PL" sz="1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https://cke.gov.pl/egzamin-maturalny/egzamin-w-nowej-formule/informatory/</a:t>
            </a:r>
            <a:r>
              <a:rPr lang="pl-PL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6556784" y="4323906"/>
            <a:ext cx="5311275" cy="15881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Aneksy</a:t>
            </a:r>
            <a:r>
              <a:rPr lang="pl-PL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Informatorów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egzaminie maturalnym na stronie internetowej CKE:</a:t>
            </a:r>
          </a:p>
          <a:p>
            <a:endParaRPr lang="pl-PL" sz="1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https://cke.gov.pl/egzamin-maturalny/egzamin-maturalny-w-formule-2023/informatory/</a:t>
            </a:r>
            <a:r>
              <a:rPr lang="pl-PL" sz="16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chemeClr val="bg2">
              <a:lumMod val="50000"/>
            </a:schemeClr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</p:grpSp>
      <p:sp>
        <p:nvSpPr>
          <p:cNvPr id="12" name="Prostokąt zaokrąglony 17">
            <a:extLst>
              <a:ext uri="{FF2B5EF4-FFF2-40B4-BE49-F238E27FC236}">
                <a16:creationId xmlns:a16="http://schemas.microsoft.com/office/drawing/2014/main" xmlns="" id="{330CA8CC-F29F-4D16-BFEC-62728880B906}"/>
              </a:ext>
            </a:extLst>
          </p:cNvPr>
          <p:cNvSpPr/>
          <p:nvPr/>
        </p:nvSpPr>
        <p:spPr>
          <a:xfrm>
            <a:off x="6615954" y="941294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63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chemeClr val="bg2">
              <a:lumMod val="50000"/>
            </a:schemeClr>
          </a:solidFill>
        </p:grpSpPr>
        <p:sp>
          <p:nvSpPr>
            <p:cNvPr id="5" name="Prostokąt 4"/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</p:grpSp>
      <p:sp>
        <p:nvSpPr>
          <p:cNvPr id="13" name="pole tekstowe 12"/>
          <p:cNvSpPr txBox="1"/>
          <p:nvPr/>
        </p:nvSpPr>
        <p:spPr>
          <a:xfrm>
            <a:off x="241244" y="195776"/>
            <a:ext cx="631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344244" y="941295"/>
            <a:ext cx="5271248" cy="634701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3-letniego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4-letniego technikum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2015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44244" y="1727672"/>
            <a:ext cx="5271248" cy="280129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Egzaminy obowiązkowe</a:t>
            </a:r>
          </a:p>
          <a:p>
            <a:endParaRPr lang="pl-PL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Część ustna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bez określania poziomu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obcy nowożytny – bez określania poziomu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Część pisemna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poziom podstawowy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 – poziom podstawowy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obcy nowożytny – poziom podstawowy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wybrany przedmiot dodatkowy – poziom rozszerzony </a:t>
            </a:r>
            <a:r>
              <a:rPr lang="pl-PL" sz="14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(bez progu)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rostokąt zaokrąglony 15">
            <a:extLst>
              <a:ext uri="{FF2B5EF4-FFF2-40B4-BE49-F238E27FC236}">
                <a16:creationId xmlns:a16="http://schemas.microsoft.com/office/drawing/2014/main" xmlns="" id="{91D0E2C3-4481-4870-973F-2F92B83BB53D}"/>
              </a:ext>
            </a:extLst>
          </p:cNvPr>
          <p:cNvSpPr/>
          <p:nvPr/>
        </p:nvSpPr>
        <p:spPr>
          <a:xfrm>
            <a:off x="344244" y="4644062"/>
            <a:ext cx="5271248" cy="164916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Egzaminy dodatkowe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 do 5 kolejnych przedmiotów dodatkowych na poziomie rozszerzonym albo – w przypadku języków obcych – rozszerzonym albo dwujęzycznym.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posiadające dyplom zawodowy lub dyplom potwierdzający kwalifikacje zawodowe mogą </a:t>
            </a:r>
            <a:r>
              <a:rPr lang="pl-PL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przystępować</a:t>
            </a: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egzaminu z 1 przedmiotu na PR.</a:t>
            </a:r>
          </a:p>
        </p:txBody>
      </p:sp>
      <p:sp>
        <p:nvSpPr>
          <p:cNvPr id="21" name="Prostokąt zaokrąglony 15">
            <a:extLst>
              <a:ext uri="{FF2B5EF4-FFF2-40B4-BE49-F238E27FC236}">
                <a16:creationId xmlns:a16="http://schemas.microsoft.com/office/drawing/2014/main" xmlns="" id="{8F3D0B25-9584-4716-9610-7D9F26A15893}"/>
              </a:ext>
            </a:extLst>
          </p:cNvPr>
          <p:cNvSpPr/>
          <p:nvPr/>
        </p:nvSpPr>
        <p:spPr>
          <a:xfrm>
            <a:off x="6610575" y="1703389"/>
            <a:ext cx="5237181" cy="280129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Egzaminy obowiązkowe</a:t>
            </a:r>
          </a:p>
          <a:p>
            <a:endParaRPr lang="pl-PL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Część ustna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bez określania poziomu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obcy nowożytny – bez określania poziomu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Część pisemna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poziom podstawowy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 – poziom podstawowy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obcy nowożytny – poziom podstawowy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(próg 30%)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wybrany przedmiot dodatkowy – poziom rozszerzony </a:t>
            </a:r>
            <a:r>
              <a:rPr lang="pl-PL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(bez progu)</a:t>
            </a:r>
          </a:p>
        </p:txBody>
      </p:sp>
      <p:sp>
        <p:nvSpPr>
          <p:cNvPr id="22" name="Prostokąt zaokrąglony 15">
            <a:extLst>
              <a:ext uri="{FF2B5EF4-FFF2-40B4-BE49-F238E27FC236}">
                <a16:creationId xmlns:a16="http://schemas.microsoft.com/office/drawing/2014/main" xmlns="" id="{00224184-F93E-4D6F-93AD-6BCDDB41284F}"/>
              </a:ext>
            </a:extLst>
          </p:cNvPr>
          <p:cNvSpPr/>
          <p:nvPr/>
        </p:nvSpPr>
        <p:spPr>
          <a:xfrm>
            <a:off x="6610575" y="4619779"/>
            <a:ext cx="5237181" cy="164916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Egzaminy dodatkowe</a:t>
            </a:r>
          </a:p>
          <a:p>
            <a:pPr marL="228600" indent="-228600">
              <a:buFont typeface="+mj-lt"/>
              <a:buAutoNum type="arabicParenR"/>
            </a:pPr>
            <a:r>
              <a:rPr lang="pl-PL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 do 5 kolejnych przedmiotów dodatkowych na poziomie rozszerzonym albo – w przypadku języków obcych – rozszerzonym albo dwujęzycznym.</a:t>
            </a:r>
          </a:p>
          <a:p>
            <a:pPr marL="228600" indent="-228600">
              <a:buFont typeface="+mj-lt"/>
              <a:buAutoNum type="arabicParenR"/>
            </a:pPr>
            <a:r>
              <a:rPr lang="pl-PL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posiadające dyplom zawodowy lub dyplom potwierdzający kwalifikacje zawodowe mogą </a:t>
            </a:r>
            <a:r>
              <a:rPr lang="pl-PL" sz="1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przystępować</a:t>
            </a:r>
            <a:r>
              <a:rPr lang="pl-PL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egzaminu z 1 przedmiotu na PR.</a:t>
            </a:r>
          </a:p>
          <a:p>
            <a:pPr marL="228600" indent="-228600">
              <a:buFont typeface="+mj-lt"/>
              <a:buAutoNum type="arabicParenR"/>
            </a:pPr>
            <a:r>
              <a:rPr lang="pl-PL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Absolwenci </a:t>
            </a:r>
            <a:r>
              <a:rPr lang="pl-PL" sz="1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szkół/oddziałów dwujęzycznych </a:t>
            </a:r>
            <a:r>
              <a:rPr lang="pl-PL" sz="1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obowiązkowo</a:t>
            </a:r>
            <a:r>
              <a:rPr lang="pl-PL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przystępują do egzaminu z języka obcego na poziomie dwujęzycznym (jako przedmiotu dodatkowego).</a:t>
            </a:r>
          </a:p>
        </p:txBody>
      </p:sp>
      <p:sp>
        <p:nvSpPr>
          <p:cNvPr id="18" name="Prostokąt zaokrąglony 17"/>
          <p:cNvSpPr/>
          <p:nvPr/>
        </p:nvSpPr>
        <p:spPr>
          <a:xfrm>
            <a:off x="6615954" y="941294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chemeClr val="bg2">
              <a:lumMod val="50000"/>
            </a:schemeClr>
          </a:solidFill>
        </p:grpSpPr>
        <p:sp>
          <p:nvSpPr>
            <p:cNvPr id="5" name="Prostokąt 4"/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</p:pic>
      </p:grpSp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część ustna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344244" y="1140312"/>
            <a:ext cx="5271248" cy="634701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3-letniego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4-letniego technikum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2015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44244" y="1936787"/>
            <a:ext cx="5271248" cy="124747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obowiązkowy.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Czas trwania: 30 minut, w tym: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minut – przygotowanie do odpowiedzi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minut – wypowiedź monologowa i rozmowa                 z zespołem przedmiotowym.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liczba punktów do uzyskania: </a:t>
            </a:r>
            <a:r>
              <a:rPr lang="pl-PL" sz="13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Prostokąt zaokrąglony 15">
            <a:extLst>
              <a:ext uri="{FF2B5EF4-FFF2-40B4-BE49-F238E27FC236}">
                <a16:creationId xmlns:a16="http://schemas.microsoft.com/office/drawing/2014/main" xmlns="" id="{17FBCC4D-1701-40BF-AD03-7AEE626FDF13}"/>
              </a:ext>
            </a:extLst>
          </p:cNvPr>
          <p:cNvSpPr/>
          <p:nvPr/>
        </p:nvSpPr>
        <p:spPr>
          <a:xfrm>
            <a:off x="6615954" y="1936784"/>
            <a:ext cx="5271248" cy="124747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obowiązkowy.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Czas trwania: 30 minut, w tym: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minut – przygotowanie do odpowiedzi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minut – wypowiedzi monologowe i rozmowa              z zespołem przedmiotowym.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liczba punktów do uzyskania: </a:t>
            </a:r>
            <a:r>
              <a:rPr lang="pl-PL" sz="13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Prostokąt zaokrąglony 15">
            <a:extLst>
              <a:ext uri="{FF2B5EF4-FFF2-40B4-BE49-F238E27FC236}">
                <a16:creationId xmlns:a16="http://schemas.microsoft.com/office/drawing/2014/main" xmlns="" id="{2B012E2E-0159-45E0-BEC2-A63E9EA4D307}"/>
              </a:ext>
            </a:extLst>
          </p:cNvPr>
          <p:cNvSpPr/>
          <p:nvPr/>
        </p:nvSpPr>
        <p:spPr>
          <a:xfrm>
            <a:off x="344244" y="3267377"/>
            <a:ext cx="5271248" cy="98660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3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egzaminacyjne</a:t>
            </a:r>
          </a:p>
          <a:p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Zdający losuje jedno zadanie składające się z polecenia i tekstu.    W zadaniach stosowane są trzy typy tekstów: teksty o języku, teksty literackie, teksty ikoniczne.</a:t>
            </a:r>
          </a:p>
        </p:txBody>
      </p:sp>
      <p:sp>
        <p:nvSpPr>
          <p:cNvPr id="18" name="Prostokąt zaokrąglony 15">
            <a:extLst>
              <a:ext uri="{FF2B5EF4-FFF2-40B4-BE49-F238E27FC236}">
                <a16:creationId xmlns:a16="http://schemas.microsoft.com/office/drawing/2014/main" xmlns="" id="{43FEAB96-9C04-49E8-99EB-9F5E3A3932E0}"/>
              </a:ext>
            </a:extLst>
          </p:cNvPr>
          <p:cNvSpPr/>
          <p:nvPr/>
        </p:nvSpPr>
        <p:spPr>
          <a:xfrm>
            <a:off x="6615954" y="3267377"/>
            <a:ext cx="5271248" cy="184183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3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Zestaw zadań egzaminacyjnych</a:t>
            </a:r>
          </a:p>
          <a:p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Zdający losuje zestaw składający się z dwóch zadań: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1.</a:t>
            </a: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puli zadań </a:t>
            </a:r>
            <a:r>
              <a:rPr lang="pl-PL" sz="13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jawnych</a:t>
            </a: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zawiera zagadnienie sprawdzające znajomość treści i problematyki lektury obowiązkowej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2.</a:t>
            </a: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dotyczy zagadnienia związanego z literaturą lub innymi dziełami sztuki albo językiem; zdający omawia je na podstawie dołączonego do polecenia materiału w postaci tekstu literackiego lub nieliterackiego albo tekstu ikonicznego</a:t>
            </a:r>
          </a:p>
        </p:txBody>
      </p:sp>
      <p:sp>
        <p:nvSpPr>
          <p:cNvPr id="20" name="Prostokąt zaokrąglony 15">
            <a:extLst>
              <a:ext uri="{FF2B5EF4-FFF2-40B4-BE49-F238E27FC236}">
                <a16:creationId xmlns:a16="http://schemas.microsoft.com/office/drawing/2014/main" xmlns="" id="{9AF673AA-5600-43E1-9708-F8EEBD9E11EC}"/>
              </a:ext>
            </a:extLst>
          </p:cNvPr>
          <p:cNvSpPr/>
          <p:nvPr/>
        </p:nvSpPr>
        <p:spPr>
          <a:xfrm>
            <a:off x="6615954" y="5188992"/>
            <a:ext cx="5271248" cy="109885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3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jawne</a:t>
            </a:r>
          </a:p>
          <a:p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jawne są publikowane na stronie CKE: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egzamin w 2023 r. – już są dostępne, dostosowane do wymagań egzaminacyjnych (aneks z 25 lutego br.)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egzamin w 2024 r. </a:t>
            </a:r>
            <a:r>
              <a:rPr lang="pl-PL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ogłoszone </a:t>
            </a:r>
            <a:r>
              <a:rPr lang="pl-PL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 września 2022 r.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6615954" y="1140311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8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poziom podstawowy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6679508" y="290278"/>
            <a:ext cx="5271248" cy="641992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3-letniego liceum 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4-letniego technikum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2015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FF990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FF9900"/>
              </a:solidFill>
            </a:ln>
          </p:spPr>
        </p:pic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FED2B28C-A763-4ABF-842C-3747D89255D4}"/>
              </a:ext>
            </a:extLst>
          </p:cNvPr>
          <p:cNvGrpSpPr/>
          <p:nvPr/>
        </p:nvGrpSpPr>
        <p:grpSpPr>
          <a:xfrm>
            <a:off x="344244" y="1307295"/>
            <a:ext cx="11606512" cy="578433"/>
            <a:chOff x="344244" y="1307295"/>
            <a:chExt cx="11606512" cy="578433"/>
          </a:xfrm>
        </p:grpSpPr>
        <p:sp>
          <p:nvSpPr>
            <p:cNvPr id="16" name="Prostokąt zaokrąglony 15"/>
            <p:cNvSpPr/>
            <p:nvPr/>
          </p:nvSpPr>
          <p:spPr>
            <a:xfrm>
              <a:off x="968188" y="1307295"/>
              <a:ext cx="10982568" cy="57841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zawierających ograniczony zakres wymagań podstawy programowej.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4" name="Prostokąt zaokrąglony 15">
              <a:extLst>
                <a:ext uri="{FF2B5EF4-FFF2-40B4-BE49-F238E27FC236}">
                  <a16:creationId xmlns:a16="http://schemas.microsoft.com/office/drawing/2014/main" xmlns="" id="{13C6D989-E180-408B-A6E5-A0EEB36D8453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xmlns="" id="{3346174A-C296-4429-95A3-6233F9783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25" name="Grupa 24">
            <a:extLst>
              <a:ext uri="{FF2B5EF4-FFF2-40B4-BE49-F238E27FC236}">
                <a16:creationId xmlns:a16="http://schemas.microsoft.com/office/drawing/2014/main" xmlns="" id="{70B3A5ED-3B95-4AF3-99AD-A2D804019916}"/>
              </a:ext>
            </a:extLst>
          </p:cNvPr>
          <p:cNvGrpSpPr/>
          <p:nvPr/>
        </p:nvGrpSpPr>
        <p:grpSpPr>
          <a:xfrm>
            <a:off x="344244" y="2104379"/>
            <a:ext cx="11606512" cy="578433"/>
            <a:chOff x="344244" y="1307295"/>
            <a:chExt cx="11606512" cy="578433"/>
          </a:xfrm>
        </p:grpSpPr>
        <p:sp>
          <p:nvSpPr>
            <p:cNvPr id="26" name="Prostokąt zaokrąglony 15">
              <a:extLst>
                <a:ext uri="{FF2B5EF4-FFF2-40B4-BE49-F238E27FC236}">
                  <a16:creationId xmlns:a16="http://schemas.microsoft.com/office/drawing/2014/main" xmlns="" id="{0360764F-BD35-44CB-B58C-EF8291689433}"/>
                </a:ext>
              </a:extLst>
            </p:cNvPr>
            <p:cNvSpPr/>
            <p:nvPr/>
          </p:nvSpPr>
          <p:spPr>
            <a:xfrm>
              <a:off x="968188" y="1307295"/>
              <a:ext cx="10982568" cy="57841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Czas trwania: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170 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minut.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7" name="Prostokąt zaokrąglony 15">
              <a:extLst>
                <a:ext uri="{FF2B5EF4-FFF2-40B4-BE49-F238E27FC236}">
                  <a16:creationId xmlns:a16="http://schemas.microsoft.com/office/drawing/2014/main" xmlns="" id="{480D9DB0-0F23-4280-A178-D8898B015802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107409D4-8427-458F-B3E0-DE768AD46C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6" y="2124886"/>
            <a:ext cx="537397" cy="537397"/>
          </a:xfrm>
          <a:prstGeom prst="rect">
            <a:avLst/>
          </a:prstGeom>
        </p:spPr>
      </p:pic>
      <p:grpSp>
        <p:nvGrpSpPr>
          <p:cNvPr id="29" name="Grupa 28">
            <a:extLst>
              <a:ext uri="{FF2B5EF4-FFF2-40B4-BE49-F238E27FC236}">
                <a16:creationId xmlns:a16="http://schemas.microsoft.com/office/drawing/2014/main" xmlns="" id="{62CCE6F0-2D41-4E76-BC42-D53ACB82D4E8}"/>
              </a:ext>
            </a:extLst>
          </p:cNvPr>
          <p:cNvGrpSpPr/>
          <p:nvPr/>
        </p:nvGrpSpPr>
        <p:grpSpPr>
          <a:xfrm>
            <a:off x="344244" y="2901510"/>
            <a:ext cx="11606512" cy="1041654"/>
            <a:chOff x="344244" y="1307295"/>
            <a:chExt cx="11606512" cy="1041654"/>
          </a:xfrm>
        </p:grpSpPr>
        <p:sp>
          <p:nvSpPr>
            <p:cNvPr id="30" name="Prostokąt zaokrąglony 15">
              <a:extLst>
                <a:ext uri="{FF2B5EF4-FFF2-40B4-BE49-F238E27FC236}">
                  <a16:creationId xmlns:a16="http://schemas.microsoft.com/office/drawing/2014/main" xmlns="" id="{9D8DDF03-11F8-4C3B-9346-E89676024EF3}"/>
                </a:ext>
              </a:extLst>
            </p:cNvPr>
            <p:cNvSpPr/>
            <p:nvPr/>
          </p:nvSpPr>
          <p:spPr>
            <a:xfrm>
              <a:off x="968188" y="1307295"/>
              <a:ext cx="10982568" cy="104165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 rozwiązanie zadań można uzyskać maksymalnie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 punktów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w tym:</a:t>
              </a:r>
            </a:p>
            <a:p>
              <a:pPr marL="342900" indent="-342900">
                <a:buClr>
                  <a:srgbClr val="FF9900"/>
                </a:buClr>
                <a:buFont typeface="+mj-lt"/>
                <a:buAutoNum type="arabicParenR"/>
              </a:pPr>
              <a:r>
                <a:rPr lang="pl-PL" sz="1600" b="1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część 1.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: czytanie ze zrozumieniem, argumentowanie, znajomość zasad i posługiwania się poprawną polszczyzną – 20 pkt (ok. 10–13 zadań – głównie otwartych – opartych na dwóch tekstach)</a:t>
              </a:r>
            </a:p>
            <a:p>
              <a:pPr marL="342900" indent="-342900">
                <a:buClr>
                  <a:srgbClr val="FF9900"/>
                </a:buClr>
                <a:buFont typeface="+mj-lt"/>
                <a:buAutoNum type="arabicParenR"/>
              </a:pPr>
              <a:r>
                <a:rPr lang="pl-PL" sz="1600" b="1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część 2.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: 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wypracowanie – 50 pkt.</a:t>
              </a:r>
              <a:endPara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31" name="Prostokąt zaokrąglony 15">
              <a:extLst>
                <a:ext uri="{FF2B5EF4-FFF2-40B4-BE49-F238E27FC236}">
                  <a16:creationId xmlns:a16="http://schemas.microsoft.com/office/drawing/2014/main" xmlns="" id="{1E391B57-B67B-4A97-A32B-F5F218F145EE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7BFBA8C-51B0-45A6-BBAC-8E75F16B3C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9" y="2937911"/>
            <a:ext cx="505610" cy="505610"/>
          </a:xfrm>
          <a:prstGeom prst="rect">
            <a:avLst/>
          </a:prstGeom>
        </p:spPr>
      </p:pic>
      <p:grpSp>
        <p:nvGrpSpPr>
          <p:cNvPr id="32" name="Grupa 31">
            <a:extLst>
              <a:ext uri="{FF2B5EF4-FFF2-40B4-BE49-F238E27FC236}">
                <a16:creationId xmlns:a16="http://schemas.microsoft.com/office/drawing/2014/main" xmlns="" id="{A73084F2-70AE-44BB-9009-F316E1B2A2AC}"/>
              </a:ext>
            </a:extLst>
          </p:cNvPr>
          <p:cNvGrpSpPr/>
          <p:nvPr/>
        </p:nvGrpSpPr>
        <p:grpSpPr>
          <a:xfrm>
            <a:off x="344244" y="4203196"/>
            <a:ext cx="11606512" cy="1154112"/>
            <a:chOff x="344244" y="1307295"/>
            <a:chExt cx="11606512" cy="1154112"/>
          </a:xfrm>
        </p:grpSpPr>
        <p:sp>
          <p:nvSpPr>
            <p:cNvPr id="33" name="Prostokąt zaokrąglony 15">
              <a:extLst>
                <a:ext uri="{FF2B5EF4-FFF2-40B4-BE49-F238E27FC236}">
                  <a16:creationId xmlns:a16="http://schemas.microsoft.com/office/drawing/2014/main" xmlns="" id="{9EE7E5A4-AB7F-417F-B68A-CAE89F8E0E7D}"/>
                </a:ext>
              </a:extLst>
            </p:cNvPr>
            <p:cNvSpPr/>
            <p:nvPr/>
          </p:nvSpPr>
          <p:spPr>
            <a:xfrm>
              <a:off x="968188" y="1307295"/>
              <a:ext cx="10982568" cy="115411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Clr>
                  <a:srgbClr val="FF9900"/>
                </a:buClr>
                <a:buFont typeface="+mj-lt"/>
                <a:buAutoNum type="arabicParenR"/>
              </a:pP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Trzy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tematy wypracowania do wyboru: dwie rozprawki oraz interpretacja tekstu poetyckiego.</a:t>
              </a:r>
            </a:p>
            <a:p>
              <a:pPr marL="342900" indent="-342900">
                <a:buClr>
                  <a:srgbClr val="FF9900"/>
                </a:buClr>
                <a:buFont typeface="+mj-lt"/>
                <a:buAutoNum type="arabicParenR"/>
              </a:pP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Jeden temat rozprawki ze wskazaną lekturą obowiązkową, drugi temat rozprawki – z tekstem spoza kanonu lektur obowiązkowych.</a:t>
              </a:r>
            </a:p>
            <a:p>
              <a:pPr marL="342900" indent="-342900">
                <a:buClr>
                  <a:srgbClr val="FF9900"/>
                </a:buClr>
                <a:buFont typeface="+mj-lt"/>
                <a:buAutoNum type="arabicParenR"/>
              </a:pP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Wymagana minimalna długość wypracowania: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250 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wyrazów.</a:t>
              </a:r>
            </a:p>
          </p:txBody>
        </p:sp>
        <p:sp>
          <p:nvSpPr>
            <p:cNvPr id="34" name="Prostokąt zaokrąglony 15">
              <a:extLst>
                <a:ext uri="{FF2B5EF4-FFF2-40B4-BE49-F238E27FC236}">
                  <a16:creationId xmlns:a16="http://schemas.microsoft.com/office/drawing/2014/main" xmlns="" id="{A8FEB14E-E01B-4817-99BC-DA06509C91FD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FF9900"/>
            </a:solidFill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261589"/>
            <a:ext cx="525786" cy="46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5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poziom podstawowy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FED2B28C-A763-4ABF-842C-3747D89255D4}"/>
              </a:ext>
            </a:extLst>
          </p:cNvPr>
          <p:cNvGrpSpPr/>
          <p:nvPr/>
        </p:nvGrpSpPr>
        <p:grpSpPr>
          <a:xfrm>
            <a:off x="344244" y="1307295"/>
            <a:ext cx="11606512" cy="578433"/>
            <a:chOff x="344244" y="1307295"/>
            <a:chExt cx="11606512" cy="578433"/>
          </a:xfrm>
        </p:grpSpPr>
        <p:sp>
          <p:nvSpPr>
            <p:cNvPr id="16" name="Prostokąt zaokrąglony 15"/>
            <p:cNvSpPr/>
            <p:nvPr/>
          </p:nvSpPr>
          <p:spPr>
            <a:xfrm>
              <a:off x="968188" y="1307295"/>
              <a:ext cx="10982568" cy="57841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Przeprowadzany na podstawie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wymagań egzaminacyjnych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zawierających ograniczony zakres wymagań podstawy programowej.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4" name="Prostokąt zaokrąglony 15">
              <a:extLst>
                <a:ext uri="{FF2B5EF4-FFF2-40B4-BE49-F238E27FC236}">
                  <a16:creationId xmlns:a16="http://schemas.microsoft.com/office/drawing/2014/main" xmlns="" id="{13C6D989-E180-408B-A6E5-A0EEB36D8453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xmlns="" id="{3346174A-C296-4429-95A3-6233F9783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80" y="1385369"/>
              <a:ext cx="461773" cy="422263"/>
            </a:xfrm>
            <a:prstGeom prst="rect">
              <a:avLst/>
            </a:prstGeom>
          </p:spPr>
        </p:pic>
      </p:grpSp>
      <p:grpSp>
        <p:nvGrpSpPr>
          <p:cNvPr id="25" name="Grupa 24">
            <a:extLst>
              <a:ext uri="{FF2B5EF4-FFF2-40B4-BE49-F238E27FC236}">
                <a16:creationId xmlns:a16="http://schemas.microsoft.com/office/drawing/2014/main" xmlns="" id="{70B3A5ED-3B95-4AF3-99AD-A2D804019916}"/>
              </a:ext>
            </a:extLst>
          </p:cNvPr>
          <p:cNvGrpSpPr/>
          <p:nvPr/>
        </p:nvGrpSpPr>
        <p:grpSpPr>
          <a:xfrm>
            <a:off x="344244" y="2104379"/>
            <a:ext cx="11606512" cy="578433"/>
            <a:chOff x="344244" y="1307295"/>
            <a:chExt cx="11606512" cy="578433"/>
          </a:xfrm>
        </p:grpSpPr>
        <p:sp>
          <p:nvSpPr>
            <p:cNvPr id="26" name="Prostokąt zaokrąglony 15">
              <a:extLst>
                <a:ext uri="{FF2B5EF4-FFF2-40B4-BE49-F238E27FC236}">
                  <a16:creationId xmlns:a16="http://schemas.microsoft.com/office/drawing/2014/main" xmlns="" id="{0360764F-BD35-44CB-B58C-EF8291689433}"/>
                </a:ext>
              </a:extLst>
            </p:cNvPr>
            <p:cNvSpPr/>
            <p:nvPr/>
          </p:nvSpPr>
          <p:spPr>
            <a:xfrm>
              <a:off x="968188" y="1307295"/>
              <a:ext cx="10982568" cy="57841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Czas trwania: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240 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minut.</a:t>
              </a:r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7" name="Prostokąt zaokrąglony 15">
              <a:extLst>
                <a:ext uri="{FF2B5EF4-FFF2-40B4-BE49-F238E27FC236}">
                  <a16:creationId xmlns:a16="http://schemas.microsoft.com/office/drawing/2014/main" xmlns="" id="{480D9DB0-0F23-4280-A178-D8898B015802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107409D4-8427-458F-B3E0-DE768AD46C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6" y="2124886"/>
            <a:ext cx="537397" cy="537397"/>
          </a:xfrm>
          <a:prstGeom prst="rect">
            <a:avLst/>
          </a:prstGeom>
        </p:spPr>
      </p:pic>
      <p:grpSp>
        <p:nvGrpSpPr>
          <p:cNvPr id="29" name="Grupa 28">
            <a:extLst>
              <a:ext uri="{FF2B5EF4-FFF2-40B4-BE49-F238E27FC236}">
                <a16:creationId xmlns:a16="http://schemas.microsoft.com/office/drawing/2014/main" xmlns="" id="{62CCE6F0-2D41-4E76-BC42-D53ACB82D4E8}"/>
              </a:ext>
            </a:extLst>
          </p:cNvPr>
          <p:cNvGrpSpPr/>
          <p:nvPr/>
        </p:nvGrpSpPr>
        <p:grpSpPr>
          <a:xfrm>
            <a:off x="344244" y="2901509"/>
            <a:ext cx="11606512" cy="1821745"/>
            <a:chOff x="344244" y="1307294"/>
            <a:chExt cx="11606512" cy="1821745"/>
          </a:xfrm>
        </p:grpSpPr>
        <p:sp>
          <p:nvSpPr>
            <p:cNvPr id="30" name="Prostokąt zaokrąglony 15">
              <a:extLst>
                <a:ext uri="{FF2B5EF4-FFF2-40B4-BE49-F238E27FC236}">
                  <a16:creationId xmlns:a16="http://schemas.microsoft.com/office/drawing/2014/main" xmlns="" id="{9D8DDF03-11F8-4C3B-9346-E89676024EF3}"/>
                </a:ext>
              </a:extLst>
            </p:cNvPr>
            <p:cNvSpPr/>
            <p:nvPr/>
          </p:nvSpPr>
          <p:spPr>
            <a:xfrm>
              <a:off x="968188" y="1307294"/>
              <a:ext cx="10982568" cy="18217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 rozwiązanie zadań można uzyskać maksymalnie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 punktów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w tym:</a:t>
              </a:r>
            </a:p>
            <a:p>
              <a:pPr marL="342900" indent="-342900">
                <a:buClr>
                  <a:srgbClr val="7030A0"/>
                </a:buClr>
                <a:buFont typeface="+mj-lt"/>
                <a:buAutoNum type="arabicParenR"/>
              </a:pPr>
              <a:r>
                <a:rPr lang="pl-PL" sz="1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część 1.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l-PL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Język polski w użyciu 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(czytanie ze zrozumieniem, argumentowanie, znajomość zasad i posługiwanie się poprawną polszczyzną, notatka syntetyzująca) – 10 pkt (ok. 5–7 zadań – głównie otwartych – opartych na dwóch tekstach)</a:t>
              </a:r>
              <a:endPara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Clr>
                  <a:srgbClr val="7030A0"/>
                </a:buClr>
                <a:buFont typeface="+mj-lt"/>
                <a:buAutoNum type="arabicParenR"/>
              </a:pPr>
              <a:r>
                <a:rPr lang="pl-PL" sz="1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część 2.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pl-PL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Test historycznoliteracki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(znajomość problematyki lektur obowiązkowych) – 15 pkt (ok. 6–15 zadań – głównie otwartych, w większości opartych na zawartych w arkuszu krótkich tekstach)</a:t>
              </a:r>
            </a:p>
            <a:p>
              <a:pPr marL="342900" indent="-342900">
                <a:buClr>
                  <a:srgbClr val="7030A0"/>
                </a:buClr>
                <a:buFont typeface="+mj-lt"/>
                <a:buAutoNum type="arabicParenR"/>
              </a:pPr>
              <a:r>
                <a:rPr lang="pl-PL" sz="1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część 3.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pl-PL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Wypracowanie 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35 pkt.</a:t>
              </a:r>
              <a:endPara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Prostokąt zaokrąglony 15">
              <a:extLst>
                <a:ext uri="{FF2B5EF4-FFF2-40B4-BE49-F238E27FC236}">
                  <a16:creationId xmlns:a16="http://schemas.microsoft.com/office/drawing/2014/main" xmlns="" id="{1E391B57-B67B-4A97-A32B-F5F218F145EE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7BFBA8C-51B0-45A6-BBAC-8E75F16B3C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9" y="2937911"/>
            <a:ext cx="505610" cy="505610"/>
          </a:xfrm>
          <a:prstGeom prst="rect">
            <a:avLst/>
          </a:prstGeom>
        </p:spPr>
      </p:pic>
      <p:grpSp>
        <p:nvGrpSpPr>
          <p:cNvPr id="32" name="Grupa 31">
            <a:extLst>
              <a:ext uri="{FF2B5EF4-FFF2-40B4-BE49-F238E27FC236}">
                <a16:creationId xmlns:a16="http://schemas.microsoft.com/office/drawing/2014/main" xmlns="" id="{A73084F2-70AE-44BB-9009-F316E1B2A2AC}"/>
              </a:ext>
            </a:extLst>
          </p:cNvPr>
          <p:cNvGrpSpPr/>
          <p:nvPr/>
        </p:nvGrpSpPr>
        <p:grpSpPr>
          <a:xfrm>
            <a:off x="344244" y="4941970"/>
            <a:ext cx="11606512" cy="1082311"/>
            <a:chOff x="344244" y="1307294"/>
            <a:chExt cx="11606512" cy="1082311"/>
          </a:xfrm>
        </p:grpSpPr>
        <p:sp>
          <p:nvSpPr>
            <p:cNvPr id="33" name="Prostokąt zaokrąglony 15">
              <a:extLst>
                <a:ext uri="{FF2B5EF4-FFF2-40B4-BE49-F238E27FC236}">
                  <a16:creationId xmlns:a16="http://schemas.microsoft.com/office/drawing/2014/main" xmlns="" id="{9EE7E5A4-AB7F-417F-B68A-CAE89F8E0E7D}"/>
                </a:ext>
              </a:extLst>
            </p:cNvPr>
            <p:cNvSpPr/>
            <p:nvPr/>
          </p:nvSpPr>
          <p:spPr>
            <a:xfrm>
              <a:off x="968188" y="1307294"/>
              <a:ext cx="10982568" cy="108231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Clr>
                  <a:srgbClr val="7030A0"/>
                </a:buClr>
                <a:buFont typeface="+mj-lt"/>
                <a:buAutoNum type="arabicParenR"/>
              </a:pP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Dwa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tematy wypracowania do wyboru (tekst argumentacyjny).</a:t>
              </a:r>
            </a:p>
            <a:p>
              <a:pPr marL="342900" indent="-342900">
                <a:buClr>
                  <a:srgbClr val="7030A0"/>
                </a:buClr>
                <a:buFont typeface="+mj-lt"/>
                <a:buAutoNum type="arabicParenR"/>
              </a:pP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Oba tematy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bez wskazania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konkretnej lektury obowiązkowej – lektura do wyboru przez zdającego spośród wszystkich lektur obowiązkowych (lista na stronach 2 i 3 arkusza egzaminacyjnego).</a:t>
              </a:r>
            </a:p>
            <a:p>
              <a:pPr marL="342900" indent="-342900">
                <a:buClr>
                  <a:srgbClr val="7030A0"/>
                </a:buClr>
                <a:buFont typeface="+mj-lt"/>
                <a:buAutoNum type="arabicParenR"/>
              </a:pP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Wymagana minimalna długość wypracowania: </a:t>
              </a:r>
              <a:r>
                <a: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300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wyrazów (nie, jak określono w </a:t>
              </a:r>
              <a:r>
                <a:rPr lang="pl-PL" sz="1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Informatorze</a:t>
              </a:r>
              <a:r>
                <a: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, 400).</a:t>
              </a:r>
            </a:p>
          </p:txBody>
        </p:sp>
        <p:sp>
          <p:nvSpPr>
            <p:cNvPr id="34" name="Prostokąt zaokrąglony 15">
              <a:extLst>
                <a:ext uri="{FF2B5EF4-FFF2-40B4-BE49-F238E27FC236}">
                  <a16:creationId xmlns:a16="http://schemas.microsoft.com/office/drawing/2014/main" xmlns="" id="{A8FEB14E-E01B-4817-99BC-DA06509C91FD}"/>
                </a:ext>
              </a:extLst>
            </p:cNvPr>
            <p:cNvSpPr/>
            <p:nvPr/>
          </p:nvSpPr>
          <p:spPr>
            <a:xfrm>
              <a:off x="344244" y="1307315"/>
              <a:ext cx="602429" cy="578413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sp>
        <p:nvSpPr>
          <p:cNvPr id="36" name="Prostokąt zaokrąglony 14">
            <a:extLst>
              <a:ext uri="{FF2B5EF4-FFF2-40B4-BE49-F238E27FC236}">
                <a16:creationId xmlns:a16="http://schemas.microsoft.com/office/drawing/2014/main" xmlns="" id="{FB1726B9-47AB-4D00-9809-0FEB2483D32A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9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poziom podstawowy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7BFBA8C-51B0-45A6-BBAC-8E75F16B3C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9" y="2937911"/>
            <a:ext cx="505610" cy="50561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4DD3DD73-7FD9-44C8-B84C-F702311089BC}"/>
              </a:ext>
            </a:extLst>
          </p:cNvPr>
          <p:cNvGrpSpPr/>
          <p:nvPr/>
        </p:nvGrpSpPr>
        <p:grpSpPr>
          <a:xfrm>
            <a:off x="382565" y="1179343"/>
            <a:ext cx="11606512" cy="578433"/>
            <a:chOff x="382565" y="1189401"/>
            <a:chExt cx="11606512" cy="578433"/>
          </a:xfrm>
        </p:grpSpPr>
        <p:grpSp>
          <p:nvGrpSpPr>
            <p:cNvPr id="36" name="Grupa 35">
              <a:extLst>
                <a:ext uri="{FF2B5EF4-FFF2-40B4-BE49-F238E27FC236}">
                  <a16:creationId xmlns:a16="http://schemas.microsoft.com/office/drawing/2014/main" xmlns="" id="{E941C664-7040-4B77-98EC-0DBD08C08FEB}"/>
                </a:ext>
              </a:extLst>
            </p:cNvPr>
            <p:cNvGrpSpPr/>
            <p:nvPr/>
          </p:nvGrpSpPr>
          <p:grpSpPr>
            <a:xfrm>
              <a:off x="382565" y="1189401"/>
              <a:ext cx="11606512" cy="578433"/>
              <a:chOff x="344244" y="1307295"/>
              <a:chExt cx="11606512" cy="578433"/>
            </a:xfrm>
          </p:grpSpPr>
          <p:sp>
            <p:nvSpPr>
              <p:cNvPr id="37" name="Prostokąt zaokrąglony 15">
                <a:extLst>
                  <a:ext uri="{FF2B5EF4-FFF2-40B4-BE49-F238E27FC236}">
                    <a16:creationId xmlns:a16="http://schemas.microsoft.com/office/drawing/2014/main" xmlns="" id="{798DFA2F-E818-4044-A9DA-CA0BC7EBD211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Najważniejsze </a:t>
                </a:r>
                <a:r>
                  <a:rPr lang="pl-PL" sz="16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zmiany w arkuszu egzaminacyjnym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w roku 2023 oraz 2024 (w porównaniu do zapisów ogłoszonych           w </a:t>
                </a:r>
                <a:r>
                  <a:rPr lang="pl-PL" sz="1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Informatorze o egzaminie maturalnym od roku szkolnego 2023/2024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)</a:t>
                </a:r>
              </a:p>
            </p:txBody>
          </p:sp>
          <p:sp>
            <p:nvSpPr>
              <p:cNvPr id="38" name="Prostokąt zaokrąglony 15">
                <a:extLst>
                  <a:ext uri="{FF2B5EF4-FFF2-40B4-BE49-F238E27FC236}">
                    <a16:creationId xmlns:a16="http://schemas.microsoft.com/office/drawing/2014/main" xmlns="" id="{006893A0-04A2-482B-9F10-48D170F8FEF8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xmlns="" id="{04A62D66-47B1-45E3-B4C4-0384F3B84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36" y="1229143"/>
              <a:ext cx="503885" cy="463857"/>
            </a:xfrm>
            <a:prstGeom prst="rect">
              <a:avLst/>
            </a:prstGeom>
          </p:spPr>
        </p:pic>
      </p:grpSp>
      <p:pic>
        <p:nvPicPr>
          <p:cNvPr id="40" name="Obraz 39">
            <a:extLst>
              <a:ext uri="{FF2B5EF4-FFF2-40B4-BE49-F238E27FC236}">
                <a16:creationId xmlns:a16="http://schemas.microsoft.com/office/drawing/2014/main" xmlns="" id="{1EDB312D-2033-4987-B60A-5E388E2B5A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1046" y="1947588"/>
            <a:ext cx="7389907" cy="4386866"/>
          </a:xfrm>
          <a:prstGeom prst="rect">
            <a:avLst/>
          </a:prstGeom>
        </p:spPr>
      </p:pic>
      <p:sp>
        <p:nvSpPr>
          <p:cNvPr id="18" name="Prostokąt zaokrąglony 14">
            <a:extLst>
              <a:ext uri="{FF2B5EF4-FFF2-40B4-BE49-F238E27FC236}">
                <a16:creationId xmlns:a16="http://schemas.microsoft.com/office/drawing/2014/main" xmlns="" id="{E501EE7C-B845-476C-9DFF-ED0EC873D1C7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2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poziom podstawowy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7BFBA8C-51B0-45A6-BBAC-8E75F16B3C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9" y="2937911"/>
            <a:ext cx="505610" cy="50561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4DD3DD73-7FD9-44C8-B84C-F702311089BC}"/>
              </a:ext>
            </a:extLst>
          </p:cNvPr>
          <p:cNvGrpSpPr/>
          <p:nvPr/>
        </p:nvGrpSpPr>
        <p:grpSpPr>
          <a:xfrm>
            <a:off x="382565" y="1179343"/>
            <a:ext cx="11606512" cy="578433"/>
            <a:chOff x="382565" y="1189401"/>
            <a:chExt cx="11606512" cy="578433"/>
          </a:xfrm>
        </p:grpSpPr>
        <p:grpSp>
          <p:nvGrpSpPr>
            <p:cNvPr id="36" name="Grupa 35">
              <a:extLst>
                <a:ext uri="{FF2B5EF4-FFF2-40B4-BE49-F238E27FC236}">
                  <a16:creationId xmlns:a16="http://schemas.microsoft.com/office/drawing/2014/main" xmlns="" id="{E941C664-7040-4B77-98EC-0DBD08C08FEB}"/>
                </a:ext>
              </a:extLst>
            </p:cNvPr>
            <p:cNvGrpSpPr/>
            <p:nvPr/>
          </p:nvGrpSpPr>
          <p:grpSpPr>
            <a:xfrm>
              <a:off x="382565" y="1189401"/>
              <a:ext cx="11606512" cy="578433"/>
              <a:chOff x="344244" y="1307295"/>
              <a:chExt cx="11606512" cy="578433"/>
            </a:xfrm>
          </p:grpSpPr>
          <p:sp>
            <p:nvSpPr>
              <p:cNvPr id="37" name="Prostokąt zaokrąglony 15">
                <a:extLst>
                  <a:ext uri="{FF2B5EF4-FFF2-40B4-BE49-F238E27FC236}">
                    <a16:creationId xmlns:a16="http://schemas.microsoft.com/office/drawing/2014/main" xmlns="" id="{798DFA2F-E818-4044-A9DA-CA0BC7EBD211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Zmiany w liście </a:t>
                </a:r>
                <a:r>
                  <a:rPr lang="pl-PL" sz="16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lektur obowiązkowych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– pozycje usunięte z listy lektur w wymaganiach egzaminacyjnych</a:t>
                </a:r>
                <a:endPara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38" name="Prostokąt zaokrąglony 15">
                <a:extLst>
                  <a:ext uri="{FF2B5EF4-FFF2-40B4-BE49-F238E27FC236}">
                    <a16:creationId xmlns:a16="http://schemas.microsoft.com/office/drawing/2014/main" xmlns="" id="{006893A0-04A2-482B-9F10-48D170F8FEF8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xmlns="" id="{04A62D66-47B1-45E3-B4C4-0384F3B84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36" y="1229143"/>
              <a:ext cx="503885" cy="463857"/>
            </a:xfrm>
            <a:prstGeom prst="rect">
              <a:avLst/>
            </a:prstGeom>
          </p:spPr>
        </p:pic>
      </p:grpSp>
      <p:pic>
        <p:nvPicPr>
          <p:cNvPr id="18" name="Obraz 17">
            <a:extLst>
              <a:ext uri="{FF2B5EF4-FFF2-40B4-BE49-F238E27FC236}">
                <a16:creationId xmlns:a16="http://schemas.microsoft.com/office/drawing/2014/main" xmlns="" id="{0D1228D8-8648-4596-B721-948837FBC6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6293" y="1841343"/>
            <a:ext cx="10630974" cy="4458511"/>
          </a:xfrm>
          <a:prstGeom prst="rect">
            <a:avLst/>
          </a:prstGeom>
        </p:spPr>
      </p:pic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C57DA876-25FF-4FF5-ACBF-92B0484C553E}"/>
              </a:ext>
            </a:extLst>
          </p:cNvPr>
          <p:cNvCxnSpPr>
            <a:cxnSpLocks/>
          </p:cNvCxnSpPr>
          <p:nvPr/>
        </p:nvCxnSpPr>
        <p:spPr>
          <a:xfrm flipV="1">
            <a:off x="1288064" y="2435184"/>
            <a:ext cx="5026675" cy="373803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xmlns="" id="{3CF3830D-8B1E-4127-872B-A45F9B515C86}"/>
              </a:ext>
            </a:extLst>
          </p:cNvPr>
          <p:cNvCxnSpPr>
            <a:cxnSpLocks/>
          </p:cNvCxnSpPr>
          <p:nvPr/>
        </p:nvCxnSpPr>
        <p:spPr>
          <a:xfrm flipV="1">
            <a:off x="6520821" y="2388198"/>
            <a:ext cx="5092059" cy="37474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zaokrąglony 14">
            <a:extLst>
              <a:ext uri="{FF2B5EF4-FFF2-40B4-BE49-F238E27FC236}">
                <a16:creationId xmlns:a16="http://schemas.microsoft.com/office/drawing/2014/main" xmlns="" id="{9DE49C50-E477-4482-92C0-C066C9561DA2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3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/>
          <p:cNvSpPr txBox="1"/>
          <p:nvPr/>
        </p:nvSpPr>
        <p:spPr>
          <a:xfrm>
            <a:off x="241244" y="195776"/>
            <a:ext cx="631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maturalny w roku 2023 oraz 2024</a:t>
            </a:r>
          </a:p>
          <a:p>
            <a:r>
              <a:rPr lang="pl-PL" sz="24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 – poziom podstawowy</a:t>
            </a: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749B1F4F-84E6-448D-A6F8-8241A8E30C72}"/>
              </a:ext>
            </a:extLst>
          </p:cNvPr>
          <p:cNvGrpSpPr/>
          <p:nvPr/>
        </p:nvGrpSpPr>
        <p:grpSpPr>
          <a:xfrm>
            <a:off x="0" y="6396334"/>
            <a:ext cx="12192000" cy="483182"/>
            <a:chOff x="0" y="6396334"/>
            <a:chExt cx="12192000" cy="483182"/>
          </a:xfrm>
          <a:solidFill>
            <a:srgbClr val="7030A0"/>
          </a:solidFill>
        </p:grpSpPr>
        <p:sp>
          <p:nvSpPr>
            <p:cNvPr id="21" name="Prostokąt 20">
              <a:extLst>
                <a:ext uri="{FF2B5EF4-FFF2-40B4-BE49-F238E27FC236}">
                  <a16:creationId xmlns:a16="http://schemas.microsoft.com/office/drawing/2014/main" xmlns="" id="{69A29F74-A255-4AEC-91B7-ED9AD2006244}"/>
                </a:ext>
              </a:extLst>
            </p:cNvPr>
            <p:cNvSpPr/>
            <p:nvPr/>
          </p:nvSpPr>
          <p:spPr>
            <a:xfrm>
              <a:off x="0" y="6396334"/>
              <a:ext cx="12192000" cy="461666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>
              <a:extLst>
                <a:ext uri="{FF2B5EF4-FFF2-40B4-BE49-F238E27FC236}">
                  <a16:creationId xmlns:a16="http://schemas.microsoft.com/office/drawing/2014/main" xmlns="" id="{C6DF0DA3-965C-4C4B-9DBD-DCB586DCD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" t="15223" r="9383" b="11673"/>
            <a:stretch/>
          </p:blipFill>
          <p:spPr>
            <a:xfrm>
              <a:off x="10883462" y="6409172"/>
              <a:ext cx="1219200" cy="44828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xmlns="" id="{AE0F97CD-1DAA-47FF-8A1A-1FD14D3E6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16063"/>
              <a:ext cx="1420009" cy="463453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</p:pic>
      </p:grp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7BFBA8C-51B0-45A6-BBAC-8E75F16B3C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9" y="2937911"/>
            <a:ext cx="505610" cy="50561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B8D474F0-163E-422E-BCE3-16A45B3C3E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5" y="4976611"/>
            <a:ext cx="525786" cy="46166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xmlns="" id="{B60A5AAE-3693-4A17-8E35-1D8267523B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84" y="6422104"/>
            <a:ext cx="603502" cy="410125"/>
          </a:xfrm>
          <a:prstGeom prst="rect">
            <a:avLst/>
          </a:prstGeom>
        </p:spPr>
      </p:pic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4DD3DD73-7FD9-44C8-B84C-F702311089BC}"/>
              </a:ext>
            </a:extLst>
          </p:cNvPr>
          <p:cNvGrpSpPr/>
          <p:nvPr/>
        </p:nvGrpSpPr>
        <p:grpSpPr>
          <a:xfrm>
            <a:off x="382565" y="1179343"/>
            <a:ext cx="11606512" cy="578433"/>
            <a:chOff x="382565" y="1189401"/>
            <a:chExt cx="11606512" cy="578433"/>
          </a:xfrm>
        </p:grpSpPr>
        <p:grpSp>
          <p:nvGrpSpPr>
            <p:cNvPr id="36" name="Grupa 35">
              <a:extLst>
                <a:ext uri="{FF2B5EF4-FFF2-40B4-BE49-F238E27FC236}">
                  <a16:creationId xmlns:a16="http://schemas.microsoft.com/office/drawing/2014/main" xmlns="" id="{E941C664-7040-4B77-98EC-0DBD08C08FEB}"/>
                </a:ext>
              </a:extLst>
            </p:cNvPr>
            <p:cNvGrpSpPr/>
            <p:nvPr/>
          </p:nvGrpSpPr>
          <p:grpSpPr>
            <a:xfrm>
              <a:off x="382565" y="1189401"/>
              <a:ext cx="11606512" cy="578433"/>
              <a:chOff x="344244" y="1307295"/>
              <a:chExt cx="11606512" cy="578433"/>
            </a:xfrm>
          </p:grpSpPr>
          <p:sp>
            <p:nvSpPr>
              <p:cNvPr id="37" name="Prostokąt zaokrąglony 15">
                <a:extLst>
                  <a:ext uri="{FF2B5EF4-FFF2-40B4-BE49-F238E27FC236}">
                    <a16:creationId xmlns:a16="http://schemas.microsoft.com/office/drawing/2014/main" xmlns="" id="{798DFA2F-E818-4044-A9DA-CA0BC7EBD211}"/>
                  </a:ext>
                </a:extLst>
              </p:cNvPr>
              <p:cNvSpPr/>
              <p:nvPr/>
            </p:nvSpPr>
            <p:spPr>
              <a:xfrm>
                <a:off x="968188" y="1307295"/>
                <a:ext cx="10982568" cy="57841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Zmiany w liście </a:t>
                </a:r>
                <a:r>
                  <a:rPr lang="pl-PL" sz="16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lektur obowiązkowych </a:t>
                </a:r>
                <a:r>
                  <a:rPr lang="pl-PL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– pozycje przeniesione z poziomu podstawowego na poziom rozszerzony        w wymaganiach egzaminacyjnych</a:t>
                </a:r>
                <a:endParaRPr lang="pl-PL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38" name="Prostokąt zaokrąglony 15">
                <a:extLst>
                  <a:ext uri="{FF2B5EF4-FFF2-40B4-BE49-F238E27FC236}">
                    <a16:creationId xmlns:a16="http://schemas.microsoft.com/office/drawing/2014/main" xmlns="" id="{006893A0-04A2-482B-9F10-48D170F8FEF8}"/>
                  </a:ext>
                </a:extLst>
              </p:cNvPr>
              <p:cNvSpPr/>
              <p:nvPr/>
            </p:nvSpPr>
            <p:spPr>
              <a:xfrm>
                <a:off x="344244" y="1307315"/>
                <a:ext cx="602429" cy="578413"/>
              </a:xfrm>
              <a:prstGeom prst="roundRect">
                <a:avLst/>
              </a:prstGeom>
              <a:solidFill>
                <a:srgbClr val="7030A0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pl-P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p:grp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xmlns="" id="{04A62D66-47B1-45E3-B4C4-0384F3B84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36" y="1229143"/>
              <a:ext cx="503885" cy="463857"/>
            </a:xfrm>
            <a:prstGeom prst="rect">
              <a:avLst/>
            </a:prstGeom>
          </p:spPr>
        </p:pic>
      </p:grpSp>
      <p:pic>
        <p:nvPicPr>
          <p:cNvPr id="24" name="Obraz 23">
            <a:extLst>
              <a:ext uri="{FF2B5EF4-FFF2-40B4-BE49-F238E27FC236}">
                <a16:creationId xmlns:a16="http://schemas.microsoft.com/office/drawing/2014/main" xmlns="" id="{6ECC1E69-2899-420D-8446-0EE6456B7C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596" y="1984830"/>
            <a:ext cx="9530366" cy="4040221"/>
          </a:xfrm>
          <a:prstGeom prst="rect">
            <a:avLst/>
          </a:prstGeom>
        </p:spPr>
      </p:pic>
      <p:sp>
        <p:nvSpPr>
          <p:cNvPr id="18" name="Prostokąt zaokrąglony 14">
            <a:extLst>
              <a:ext uri="{FF2B5EF4-FFF2-40B4-BE49-F238E27FC236}">
                <a16:creationId xmlns:a16="http://schemas.microsoft.com/office/drawing/2014/main" xmlns="" id="{F13564C6-DF11-4BA9-A0F1-E72ECE367379}"/>
              </a:ext>
            </a:extLst>
          </p:cNvPr>
          <p:cNvSpPr/>
          <p:nvPr/>
        </p:nvSpPr>
        <p:spPr>
          <a:xfrm>
            <a:off x="6698648" y="234629"/>
            <a:ext cx="5252108" cy="63470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absolwentów 4-letniego liceum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2023 r.)</a:t>
            </a:r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5-letniego technikum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 2024 r.)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Formuła 2023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698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2267</Words>
  <Application>Microsoft Office PowerPoint</Application>
  <PresentationFormat>Panoramiczny</PresentationFormat>
  <Paragraphs>201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Bahnschrift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CKE</dc:creator>
  <cp:lastModifiedBy>Marcin Smolik</cp:lastModifiedBy>
  <cp:revision>24</cp:revision>
  <dcterms:created xsi:type="dcterms:W3CDTF">2022-02-15T12:52:10Z</dcterms:created>
  <dcterms:modified xsi:type="dcterms:W3CDTF">2022-08-17T14:59:13Z</dcterms:modified>
</cp:coreProperties>
</file>